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77" r:id="rId3"/>
    <p:sldId id="274" r:id="rId4"/>
    <p:sldId id="279" r:id="rId5"/>
    <p:sldId id="276" r:id="rId6"/>
    <p:sldId id="280" r:id="rId7"/>
    <p:sldId id="278" r:id="rId8"/>
    <p:sldId id="259" r:id="rId9"/>
    <p:sldId id="257" r:id="rId10"/>
    <p:sldId id="260" r:id="rId11"/>
    <p:sldId id="273" r:id="rId12"/>
    <p:sldId id="272" r:id="rId13"/>
    <p:sldId id="262" r:id="rId14"/>
    <p:sldId id="263" r:id="rId15"/>
    <p:sldId id="275" r:id="rId16"/>
    <p:sldId id="281" r:id="rId17"/>
    <p:sldId id="282" r:id="rId18"/>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ΓΙΑΝΝΗΣ ΓΑΝΤΖΙΔΗΣ"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94660"/>
  </p:normalViewPr>
  <p:slideViewPr>
    <p:cSldViewPr>
      <p:cViewPr>
        <p:scale>
          <a:sx n="50" d="100"/>
          <a:sy n="50" d="100"/>
        </p:scale>
        <p:origin x="-960"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pPr>
              <a:defRPr/>
            </a:pPr>
            <a:endParaRPr lang="el-GR"/>
          </a:p>
        </p:txBody>
      </p:sp>
      <p:sp>
        <p:nvSpPr>
          <p:cNvPr id="276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pPr>
              <a:defRPr/>
            </a:pPr>
            <a:fld id="{87D4E9D4-9A74-4689-97BC-5DE005961685}" type="datetimeFigureOut">
              <a:rPr lang="el-GR"/>
              <a:pPr>
                <a:defRPr/>
              </a:pPr>
              <a:t>15/5/2014</a:t>
            </a:fld>
            <a:endParaRPr lang="el-GR"/>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pPr>
              <a:defRPr/>
            </a:pPr>
            <a:endParaRPr lang="el-GR"/>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pPr>
              <a:defRPr/>
            </a:pPr>
            <a:fld id="{2D9015BC-1F03-4FCF-93BE-4EA7EB887CCD}"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29 - Θέση ημερομηνίας"/>
          <p:cNvSpPr>
            <a:spLocks noGrp="1"/>
          </p:cNvSpPr>
          <p:nvPr>
            <p:ph type="dt" sz="half" idx="10"/>
          </p:nvPr>
        </p:nvSpPr>
        <p:spPr/>
        <p:txBody>
          <a:bodyPr/>
          <a:lstStyle>
            <a:lvl1pPr>
              <a:defRPr/>
            </a:lvl1pPr>
          </a:lstStyle>
          <a:p>
            <a:pPr>
              <a:defRPr/>
            </a:pPr>
            <a:fld id="{98F5A220-D468-46C3-B12C-DABB473FF4A6}" type="datetimeFigureOut">
              <a:rPr lang="el-GR"/>
              <a:pPr>
                <a:defRPr/>
              </a:pPr>
              <a:t>15/5/2014</a:t>
            </a:fld>
            <a:endParaRPr lang="el-GR"/>
          </a:p>
        </p:txBody>
      </p:sp>
      <p:sp>
        <p:nvSpPr>
          <p:cNvPr id="5" name="18 - Θέση υποσέλιδου"/>
          <p:cNvSpPr>
            <a:spLocks noGrp="1"/>
          </p:cNvSpPr>
          <p:nvPr>
            <p:ph type="ftr" sz="quarter" idx="11"/>
          </p:nvPr>
        </p:nvSpPr>
        <p:spPr/>
        <p:txBody>
          <a:bodyPr/>
          <a:lstStyle>
            <a:lvl1pPr>
              <a:defRPr/>
            </a:lvl1pPr>
          </a:lstStyle>
          <a:p>
            <a:pPr>
              <a:defRPr/>
            </a:pPr>
            <a:endParaRPr lang="el-GR"/>
          </a:p>
        </p:txBody>
      </p:sp>
      <p:sp>
        <p:nvSpPr>
          <p:cNvPr id="6" name="26 - Θέση αριθμού διαφάνειας"/>
          <p:cNvSpPr>
            <a:spLocks noGrp="1"/>
          </p:cNvSpPr>
          <p:nvPr>
            <p:ph type="sldNum" sz="quarter" idx="12"/>
          </p:nvPr>
        </p:nvSpPr>
        <p:spPr/>
        <p:txBody>
          <a:bodyPr/>
          <a:lstStyle>
            <a:lvl1pPr>
              <a:defRPr/>
            </a:lvl1pPr>
          </a:lstStyle>
          <a:p>
            <a:pPr>
              <a:defRPr/>
            </a:pPr>
            <a:fld id="{36E0A348-E980-460F-86FC-EEB21E678C6D}"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D7B37165-A18E-4FA3-8466-37BB081AE86E}" type="datetimeFigureOut">
              <a:rPr lang="el-GR"/>
              <a:pPr>
                <a:defRPr/>
              </a:pPr>
              <a:t>15/5/2014</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7B988E-98F4-49EA-88EF-B63F85ADC4E3}"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D8AA5315-EA9E-47A5-AE56-F61010B55C8B}" type="datetimeFigureOut">
              <a:rPr lang="el-GR"/>
              <a:pPr>
                <a:defRPr/>
              </a:pPr>
              <a:t>15/5/2014</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598540E8-7124-4991-B95E-46983DC574CB}"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66DCABA5-6A0D-4AE5-8141-4444B4578617}" type="datetimeFigureOut">
              <a:rPr lang="el-GR"/>
              <a:pPr>
                <a:defRPr/>
              </a:pPr>
              <a:t>15/5/2014</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41C8E15-E192-4CC9-8A92-EDE9EEEA9074}"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EC3EB9A8-DE63-4616-8BB7-292083B764DD}" type="datetimeFigureOut">
              <a:rPr lang="el-GR"/>
              <a:pPr>
                <a:defRPr/>
              </a:pPr>
              <a:t>15/5/2014</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0BA57246-829F-4175-A7FE-480D40B23DA3}"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D77B35EF-08FD-4F2B-86C4-281642005D17}" type="datetimeFigureOut">
              <a:rPr lang="el-GR"/>
              <a:pPr>
                <a:defRPr/>
              </a:pPr>
              <a:t>15/5/2014</a:t>
            </a:fld>
            <a:endParaRPr lang="el-G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EF4A24E2-C9F3-42D4-9F12-EE16E5244AA2}"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ED490F60-D0BB-4418-A04D-8BF67B723285}" type="datetimeFigureOut">
              <a:rPr lang="el-GR"/>
              <a:pPr>
                <a:defRPr/>
              </a:pPr>
              <a:t>15/5/2014</a:t>
            </a:fld>
            <a:endParaRPr lang="el-G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9C86B2E8-D5BB-4F3A-A982-98B3D18C2960}"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9EA387AF-57C1-4209-938D-A92BF2C0400A}" type="datetimeFigureOut">
              <a:rPr lang="el-GR"/>
              <a:pPr>
                <a:defRPr/>
              </a:pPr>
              <a:t>15/5/2014</a:t>
            </a:fld>
            <a:endParaRPr lang="el-G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C8982D16-BD06-47C3-A4FA-2D936CBBE986}"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1A0ECA18-A0FE-4BA0-90C4-3091443C54C3}" type="datetimeFigureOut">
              <a:rPr lang="el-GR"/>
              <a:pPr>
                <a:defRPr/>
              </a:pPr>
              <a:t>15/5/2014</a:t>
            </a:fld>
            <a:endParaRPr lang="el-G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80AD8458-FA75-48E0-9D5C-E04CACDCC4E5}"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EBD23077-2363-451F-887A-6C3983E14808}" type="datetimeFigureOut">
              <a:rPr lang="el-GR"/>
              <a:pPr>
                <a:defRPr/>
              </a:pPr>
              <a:t>15/5/2014</a:t>
            </a:fld>
            <a:endParaRPr lang="el-G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16AF940-5347-4A93-9284-CBB71731EFDA}"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1E3A5DD5-4A3B-4A7E-AB2E-A71287832C17}" type="datetimeFigureOut">
              <a:rPr lang="el-GR"/>
              <a:pPr>
                <a:defRPr/>
              </a:pPr>
              <a:t>15/5/2014</a:t>
            </a:fld>
            <a:endParaRPr lang="el-G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58EFE35B-496E-461B-9B92-041A322A08D6}"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BCCA2F54-19AD-4D6F-9043-EDB296E44261}" type="datetimeFigureOut">
              <a:rPr lang="el-GR"/>
              <a:pPr>
                <a:defRPr/>
              </a:pPr>
              <a:t>15/5/2014</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73A8707-2A88-4BC5-B85B-0096418D4482}" type="slidenum">
              <a:rPr lang="el-GR"/>
              <a:pPr>
                <a:defRPr/>
              </a:pPr>
              <a:t>‹#›</a:t>
            </a:fld>
            <a:endParaRPr lang="el-G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84" r:id="rId1"/>
    <p:sldLayoutId id="2147483676" r:id="rId2"/>
    <p:sldLayoutId id="2147483685" r:id="rId3"/>
    <p:sldLayoutId id="2147483677" r:id="rId4"/>
    <p:sldLayoutId id="2147483678" r:id="rId5"/>
    <p:sldLayoutId id="2147483679" r:id="rId6"/>
    <p:sldLayoutId id="2147483680" r:id="rId7"/>
    <p:sldLayoutId id="2147483681" r:id="rId8"/>
    <p:sldLayoutId id="2147483686" r:id="rId9"/>
    <p:sldLayoutId id="2147483682" r:id="rId10"/>
    <p:sldLayoutId id="2147483683"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4.bp.blogspot.com/-sAiGdn8moWI/Uufvb-BrkeI/AAAAAAAAAC4/XI4iLuAixc8/s1600/DSC05522.JP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Users\Kostas\Desktop\&#913;&#955;&#956;&#960;&#959;&#965;&#956;%20&#966;&#969;&#964;&#959;\robot%20foto\&#917;&#955;&#949;&#947;&#967;&#959;&#962;%20&#965;&#948;&#961;&#959;&#961;&#959;&#956;&#960;&#972;&#964;.mp4" TargetMode="Externa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Users\Kostas\Desktop\&#913;&#955;&#956;&#960;&#959;&#965;&#956;%20&#966;&#969;&#964;&#959;\robot%20foto\&#916;&#959;&#954;&#953;&#956;&#951;%20&#965;&#948;&#961;&#959;&#961;&#959;&#956;&#960;&#972;&#964;.mp4"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98860" y="740891"/>
            <a:ext cx="8136904" cy="2520281"/>
          </a:xfrm>
        </p:spPr>
        <p:txBody>
          <a:bodyPr>
            <a:normAutofit fontScale="90000"/>
          </a:bodyPr>
          <a:lstStyle/>
          <a:p>
            <a:pPr eaLnBrk="1" fontAlgn="auto" hangingPunct="1">
              <a:spcAft>
                <a:spcPts val="0"/>
              </a:spcAft>
              <a:defRPr/>
            </a:pP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Κατασκευή</a:t>
            </a:r>
            <a:br>
              <a:rPr lang="el-GR" dirty="0" smtClean="0"/>
            </a:br>
            <a:r>
              <a:rPr lang="en-US" dirty="0" err="1" smtClean="0"/>
              <a:t>Hydrorobot</a:t>
            </a:r>
            <a:r>
              <a:rPr lang="el-GR" dirty="0" smtClean="0"/>
              <a:t/>
            </a:r>
            <a:br>
              <a:rPr lang="el-GR" dirty="0" smtClean="0"/>
            </a:br>
            <a:r>
              <a:rPr lang="el-GR" dirty="0" smtClean="0"/>
              <a:t>και έλεγχος</a:t>
            </a:r>
            <a:br>
              <a:rPr lang="el-GR" dirty="0" smtClean="0"/>
            </a:br>
            <a:r>
              <a:rPr lang="el-GR" dirty="0" smtClean="0"/>
              <a:t>λειτουργίας του</a:t>
            </a:r>
            <a:endParaRPr lang="en-US" dirty="0"/>
          </a:p>
        </p:txBody>
      </p:sp>
      <p:sp>
        <p:nvSpPr>
          <p:cNvPr id="14338" name="2 - Υπότιτλος"/>
          <p:cNvSpPr>
            <a:spLocks noGrp="1"/>
          </p:cNvSpPr>
          <p:nvPr>
            <p:ph type="subTitle" idx="1"/>
          </p:nvPr>
        </p:nvSpPr>
        <p:spPr>
          <a:xfrm>
            <a:off x="323850" y="3644900"/>
            <a:ext cx="8820150" cy="2865438"/>
          </a:xfrm>
        </p:spPr>
        <p:txBody>
          <a:bodyPr/>
          <a:lstStyle/>
          <a:p>
            <a:pPr marR="0" algn="l" eaLnBrk="1" hangingPunct="1"/>
            <a:r>
              <a:rPr lang="el-GR" dirty="0" smtClean="0"/>
              <a:t>3</a:t>
            </a:r>
            <a:r>
              <a:rPr lang="el-GR" baseline="30000" dirty="0" smtClean="0"/>
              <a:t>ο</a:t>
            </a:r>
            <a:r>
              <a:rPr lang="el-GR" dirty="0" smtClean="0"/>
              <a:t>  Γυμνάσιο Π.Φαλήρου </a:t>
            </a:r>
            <a:endParaRPr lang="en-US" dirty="0" smtClean="0"/>
          </a:p>
          <a:p>
            <a:pPr marR="0" algn="l" eaLnBrk="1" hangingPunct="1"/>
            <a:r>
              <a:rPr lang="el-GR" dirty="0" smtClean="0"/>
              <a:t>Υπεύθυνος Καθηγητής</a:t>
            </a:r>
            <a:r>
              <a:rPr lang="en-US" dirty="0" smtClean="0"/>
              <a:t>:</a:t>
            </a:r>
            <a:r>
              <a:rPr lang="el-GR" dirty="0" smtClean="0"/>
              <a:t> Κος. Τζιγκουνάκης</a:t>
            </a:r>
          </a:p>
          <a:p>
            <a:pPr marR="0" algn="l" eaLnBrk="1" hangingPunct="1"/>
            <a:r>
              <a:rPr lang="el-GR" dirty="0" smtClean="0"/>
              <a:t>Ομάδα εργασίας</a:t>
            </a:r>
            <a:r>
              <a:rPr lang="en-US" dirty="0" smtClean="0"/>
              <a:t>:</a:t>
            </a:r>
            <a:r>
              <a:rPr lang="el-GR" dirty="0" smtClean="0"/>
              <a:t>Γιάννης Γαντζίδης, Δουδούμης Ευγένιος, Γούπιος  Αντώνης, Δημοσθένης </a:t>
            </a:r>
            <a:r>
              <a:rPr lang="el-GR" dirty="0" err="1" smtClean="0"/>
              <a:t>Ντεμήρης</a:t>
            </a:r>
            <a:r>
              <a:rPr lang="el-GR" dirty="0" smtClean="0"/>
              <a:t>, Χρήστος Βασιλόπουλος, Μάριος Βλάσης, Θάνος Καλατζής</a:t>
            </a:r>
            <a:endParaRPr lang="en-US" dirty="0" smtClean="0"/>
          </a:p>
          <a:p>
            <a:pPr marR="0" algn="l" eaLnBrk="1" hangingPunct="1"/>
            <a:endParaRPr lang="en-US" dirty="0" smtClean="0"/>
          </a:p>
          <a:p>
            <a:pPr marR="0" algn="l" eaLnBrk="1" hangingPunct="1"/>
            <a:endParaRPr lang="el-GR" dirty="0" smtClean="0"/>
          </a:p>
        </p:txBody>
      </p:sp>
      <p:sp>
        <p:nvSpPr>
          <p:cNvPr id="14339" name="AutoShape 2" descr="data:image/jpeg;base64,/9j/4AAQSkZJRgABAQAAAQABAAD/2wCEAAkGBhQSEBQPEBIUEBAQEA8PDw8PDxANDw8QFBAVFBUQEhIXGyYeFxkjGRQUHy8gIycpLCwsFR4xNTAqNSYrLCkBCQoKDgwOFA8PGCkcHBwpKSkpKSkpNSkpLCkpKSkpKSkpKSkpKSkpKSkpKSkpKTIpKSwpLCkpLCkpKSkpLCkpKf/AABEIAMIBAwMBIgACEQEDEQH/xAAbAAABBQEBAAAAAAAAAAAAAAAAAQIDBAUGB//EAEcQAAIBAgIFCQYCBQkJAAAAAAABAgMRBCEFEjFBURciYXGBkZOx0gcTMlRjoQbhI0JS0fAUQ1NicpKywfEVFiQzgqKjwuL/xAAaAQEBAQEBAQEAAAAAAAAAAAAAAQIDBAUG/8QAIhEBAAIBBAIDAQEAAAAAAAAAAAECEQMSFCExUQRBYRMi/9oADAMBAAIRAxEAPwDgeSbG/R8V+kOSbG8aPiv0nsjEN7YfN5V/x45yTY3jR8V+kTkmxv0fFfpPZbDWXanLv+PHOSfGcaPiv0hyT4zjR8V+k9ibEJtg5d/x47yUY36Piv0hyUYz6Piv0nsQ2w2wnLv+PH+SjGcaPiv0hyUYzjR8V+k9hKWOxVuatr29COepaKVzLdPk3tOOnks/Zpi1/RdlX8hvJvivpeJ+R6hHpBysfMt822eoe6JnHby5+zjF/T8T8hH7OsV9PxPyPT51SCVYtfl6k/UJNsPM6n4BxKV37vxPyK3+6Nf+p/f/ACPTMTPmu/Ay40z3aVpvGZea/wAi1Zcpg/Z1iqvwOl21bf5Fl+yrGL+h8X8jtdG19WcVxdu86aph218R6Ihzn5VnklP2V4x7Pc+K/SP5Jcb9HxX6T1zCw1Y2J1IbYTlX/Hjb9k2N+j4r9IvJNjeNHxX6T2JsExthOVf8eO8k2N+j4r9InJPjfo+K/SeyXAbYXl3/AB45yTY36Piv9wnJNjfo+K/3HsTWdxUXacq/48cfsoxn0fFfpBeyjGfR8V+k9jAm2E5d/wAeOck+N+j4r9Ick+N+j4r9J7GA2wcu/wCPHOSfG/R8V+kOSfG/R8V+k9jAbYOXf8eMz9lmMTs3R8V+kD1vER5z7PIBtg5d/wAXBwzWC5p5TmxjYMQIBLg2IEK2JcDI0hp6MLxjzpfZBqIy17nPaTxKVZxbzdrdxS/2/Uv8W3dZWXUQrRtau3PdulJ5y6jlqae+MS7UxSctKOKGzxBQ93KPNkmmuI6N3sTfUj5nFnOHr/vCd1RItt2Wb4E+F0VKbz5q257TYwuAjT2Zvi9p6tP4v3LhfWn6YVXRNWeVrLpM2VNxeq9qbT60ducrpylq1Xbfzu/d9j14iIxDzzM2aWhsBGUVUebTyW7I3UzF/DdT9HJcJeaNLEYuMFeTt59xcsxErIGK/wASxvZRbRoYXSMKi5rz4b0IlqaytKQtxg4uUKmLcbcVFQMbSTW13HBcBWA24OQQXG05t7rA2OTAcAlxQKtZc59nkKJW+J9nkKBOAjFAAAAEYgMS4FHTWIcKMpLbkuq7OJlM7bTNBzozis3ZNLe7O5xEoO4daTDT0ZoSVXnt6sOO99R1dGkoRUFsikkUNBvVw0XLJLWfZdjsZi5unKcI6qUW9aWTfUidsT5TVsTTvqylG/BtEutCKveKXWjgak223vve5bwOl3Sz1VPLJNXs+gnbp/OMZh1M9IxUsry+K1tnXcqYnTdS9oU8+m9l1sq6PtKq/ey1qySaz5iTV+YifGY5K8eF0ScMxWcnU54iavrxjfdGNzE0lrqbU56zW+1jSwml5JWtdblYxMfiXOcptWu9i6Cum1JQxk4fBNxvttvErYuUneUm+sioUnJ2W02sHohLOXOf2R59TXpp+XSKzPhlU4SexN9RoYbCVI87OL6Hn3GzToJbFb7D2j59vn2meodp0Mx3KrLTUoxWcZS3prMqS09UvfWS6LZEmkcKmm1tX3MS59H4+p/SuXC1Ijp0UfxDNpatPWe+xNDTk18VJq5T0NiFCm29spZdSRpQxevJLJnpxDjOYFXTihbXi1clwulacnlLbxyHywcZq01cpVfw7B/C3H7jbljMNlMZLbkYOrWobOfDpTZcwGm4T5suZLg9nYydwY9NODe8fcYhKkLlZSIVDUh9iitX+J9nkKNxC5z7PJAXoTsExRDIAuILYBAFuNYCSONxtO05K2xvzOyaOW0zC1WXXfvJLEreFq/oaTl/y4zcZpbv2W+i5pYqcXSmtZWcXG97q+wxMDiF7mVNZycn1JW2tlWeIVNWi9aS37l1IxMz9O9a/cszFYOUFzsm929dLRJhcI4pSknzknFtZDK1ZybvmzWwumaaoqlOLbSa6Nu0sZ+1vmYxCpUp/rRvrcU8xixT/WzY+NZbtm4SrhlLNZMjjTUmk4kixPAijg5Tlksm3n/HWMoxak00atKpsXD/ADsY1bzSszD11ndPS1gsGoLLte9l6JWpV1Yc6x+e1Jta2ZfQrGITymRVK5XnXInUNUplm1ksqhjYhrWduLNR7G3ktl+mxkzjc+v8Wk17eDUtm2GpoXCe9ebdki3i8H7uS1Xcy8HXlT+BtFp41t609yPflztDpaLeqr7bK4sYu928ironF+8pKT25ruLtw5CxmaR0Op86CtPhsUvzLv8AKlexIncZlGDgtIzpvVndxXxJ/FG29G/RrKSUou6e8y9NYK697HKUbX6UV9HYvUa3QnLVkv2Kn7mSWvLfuPiyNCorMq+I+J9nkhQqvPu8gAnuDEABRAZXjjYt27ALA0bPEJPV3semFNZhaXoRdXnuycU8t74G+zmtPVX7yzysrokpJmEw/vZOEbQhGzkltf7xdNYKEFHVsrZNXza4mdQ0k6TvG2asyni8VKcnOTzb45IkRh2rE27LWp70VrF7By1si5RwEbttXyyXTxNrnCvozB350rqN2l0vVb/yHZx2mxa74Xm3w/mzKxuKukktkYxb6VfYZlzmkWVq2IvkiOpi3FJLatr4kcpEdWd+szasTDtWu3GGth8ZrK+/eT+9uZmAqrfl0mlQs03tSV+vOx8+/wAac9O/9ceSomp0b5vp70rkeKeqtWO1ucepLa+7zJcRiFDPbaTsuunY6U+NFe5cr6ufCHSU7Qtsu6f+EjoUYqN2Z2KxLk8+jLqyLOHxN46r7z2xHTlNftepUVLZ3BjqDvGEVnZt9gYXBybTXWdBRwaVpPN2NYYtZHoqi4w1bWSs103RdAAxMo54dPdmLClbYPABJxumnsaszDrUUm6by1v0Tf8AWWdOfXlY3TG03S58Wv2ZyfS4LWXkJahoaLxDnSi38S5suuORcuZuhttVblVdu1XNMkJZWq7e7yAWtt7vIConYgAEMqLIxMQ7SaWfSbrzyKU9Gq7z2lXKlgZXmrmyitTwSi01uLCBkHN/iinzoyW5WfmdIVcZhVNZq9s89+TVvuRYmHE06d3Z5cOBPR0TJu0ubHPnbdi/0NOOAgv1c/0bs9zcswqyzfBOVu9nPUvsjp03Z8IsDhlCNnm7xd++6LCQkKdrN5Z/bbmQfy1bEru1u29yUm092MZTYipaF1lzpW/uMyMZpDWhGCio6u1reXnW11Jbkn5WM1YV36DaxaK+T8NgXKLk8kk2umxSmjocPC0LbtR/eaRmV6UdeVtms7A34Q0aLcdbcpRT7XY2acbQSW6mu280U6FeMElLJayk+zYNr4y61VwUevO5GZtmMiti37yUkrx58c+EtrH1K2s7/wAbCOlTyt3l/Ruh5tXlkne19ti4cbTlmPCuUkkttjb0boPLWlw2vjfd2Gnh9Hxjuu7RzfQW0aa3TjBKVJRyS6SS40GyZQ5MbVrqO3eMVbO3AycXiG5NcGMK2ri3KOj67as3exdTAW5kaTxK1pcIxVP/AKpNN/ZFrSeOVODe/ZHrMTAUJVpqP6iblN8ZP+LDy3HXbc0JSapub21JyqdSew0RsYpJJZJbhxWJnKvWfO7vIBKy53d5ABOAjKuKxqg7bW1cCyIzNlpCTeS+w6GLn+y+4GF8CmsTN/qvuElVqcLBeva5cLlL3lTgRzdS3DtQTB+NofrL9qF+pMyKr3vem/8AuZZr4mezN9TKc8JNrWs7ceBma7vLpHSarU2rc39tVFaNNWssldX3tq+4bCDeW9XTT2q20FTk2lbbbPrL4a6Q6mrJ2+F8Qisx1SOe27GOpZXJLjfuy7KaUc8lqwXfNt+Riutm7Z5vzCviHJ5vLhuI0iu+Ix2Wc75lvR2Fcn2pX27SbR+h5TzeS2dp0uBwMYLLblfrK52t9Qr4HRajnLbZq3Te6ZpAAy5RBUxRotyKcDYg2dRLNjAVrJmfiKLk7pfYtxxEXsZJY1EmFXBUHG7Zaq1lFOTySFOf0hipVqio0/h/jNmWoQVaksTVsr6qeW9RXE6bBYWNOKjFdb3vrIsDgo04qK7XxZaUi+OkmcpLioamKEZ2Nk9d2vu/woCxW293kAVYaIamHjJptXaJWNCiMEtiBobKqltdhjxUeJcspRspIpVse3lDPpGQozlnLK5FwnqYtLJZsh1Jzz2LpyLFPCpdPWSsq5x4QQwS63xJZU1azzQ5MGwnlh47AuLc47Wpt9Ke4hhX52rLJqUe5R4m9UimrPYZuJwO/bG7b6OaSVywcZUtK/QiKbbWSyW0vVtHKSunnaG3ZduwYfR8/g1lZ368nmTDXXllww7lkle/A39GaA1bSqZvao8H0mhgtGxprJXlvk9pcKk2ybCmkPEC4YKKmNuLcB1wGJi3GA5FLSVXm6vHMuRZnYnBvbe5YgU1M08BXbVn2GZ7t3sa1CkorISuVXTeN1Iaq2y77C6EwerDXa508+pbkZOl3r4jV/sx8r+Z0sFZW3JJfYytvGEgqYy4QvnfZfIrKdMW5WnXaaVsnv4ErYEFeXOfZ5AR4iXOfZ5IALrBGLR/E8G7Si4p7N/ebMZ3zWx7Dpasx5btWYVsbhNfY7WIIaLW9tmgFiMIqdBRySHMcxrJIRiCsQyBjRWxAAGgEYFKro/PLZzcm+DLFKioqy7+kkYBAmAgIGSijbhcBQuIAMlEc0u3Z0gAC3HOQwUoa6S2jKt1a3EmEEmXOzj/AMXd76iZ0qZg6ao6tSNVbE1e3FM2KNZSipLerkbmcwsRW8HIrOraVuI9TzDKxSzWY+SIlUyyFjUuBBiFzn2eSAWv8T7PIAOD94dvoWd6FN/1bdxw8oXeSt0PP7nW/h2uvdqnvjd9aZ6tTMxl1tMTDZC4lwPO5AaxRCBGIArIGARVq2XNzfQJhU7c4omEYojIEAGgsAMQLgEAAAQAIxLgOEBMUAC41yBIB1wYiBgRYqgpxcXvWXWZWBxbpS93PYnt4FrF439Vdpm14uWe/wAxjLpV0N01db1kylFTUmr/AOhjUsVOm7XduDN3A45TXTvJ3HUrNfSaMnFa2TT28SzRmpK6Io0VazzRLBq2WxFywjr/ABPs8hSDEz5z7PJAFc77lcCxhKjhJSW7cSumJqnttOYeaLS6KlU1oqS3q48oaKq81x4PLqL1zyz1LvE5KNkxbjWjKkTM7GTlfoNBjZxuBm4KpzrPeadiusEr3WRYEgYgojIARsBAkgBGKEJcUAARiCtCADYAACWHXEFsABcUAMbGULSfeGEo53e41XTTGKnbYa6aVq2HjPau0py0fbODs0ajgM910ETuFGnpWcMpq/SWsHpaFrN2bvtFqYO+4o1dG9FiTWPpuLe2lWnFybut2/oA56rg5J2u+/oAxtn21/lqjJI4vlJ+h/5f/kV+0df0D8T8j0zq1Z4Wr6d5oypafWrGujy+h7S4xkpe4eX1Ev8A1L/K5H5aXir0nK1ol2r8XU9PQhrZ5/yux+Wl4sfSI/a5H5aXjL0md0NcXU9PQAsefcrcflpeKvSO5XY/LS8Zeku6E4up6d9YLHA8rkPlpeKvSHK5D5aXir0jdBxdT072wHAv2tQ+Wl4q9IcrUPlpeKvSTdBxdT072w2xwfK1D5aXir0hysw+Wl4q9I3QnF1PTvrCWOD5WofLS8VekTlZh8tLxV6Rug4mo71iHB8rMPlpeKvSI/axD5aXir0jdBxdT070RnBcq8PlpeKvSJyrx+Xl4q9I3QcXU9O9A4Ne1iPy0vFXpDlXj8tLxV6SZg4up6d6hTguViPy0vFXpBe1iHy0vFXpLuOLqenfJA0cFysw+Wl4q9IcrMPlpeKvSN0HF1PTvLEOIoN21XY4pe1qHy0vFXpB+1uHy0vFXpLug4up6d1ClZZ5sconBv2tw+Wl4q9IL2sw+Wl4q9I3QvF1PTvdQJQOD5XIfLS8VekOV2HysvGXpJuheLqenY16HOfZ5AcTV9q0W7/yeS2fzq4f2QG6Di6np50AAc31gAAAAAAAAAAAAAAAAAAAAAAAAAAAAAAAAAAAAAAAAAAAAAAAAAAAAB//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pic>
        <p:nvPicPr>
          <p:cNvPr id="14340" name="4 - Εικόνα" descr="αρχείο λήψης.jpg"/>
          <p:cNvPicPr>
            <a:picLocks noChangeAspect="1"/>
          </p:cNvPicPr>
          <p:nvPr/>
        </p:nvPicPr>
        <p:blipFill>
          <a:blip r:embed="rId3" cstate="print"/>
          <a:srcRect/>
          <a:stretch>
            <a:fillRect/>
          </a:stretch>
        </p:blipFill>
        <p:spPr bwMode="auto">
          <a:xfrm>
            <a:off x="395288" y="333374"/>
            <a:ext cx="3887787" cy="3167633"/>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850"/>
            <a:ext cx="8229600" cy="779463"/>
          </a:xfrm>
        </p:spPr>
        <p:txBody>
          <a:bodyPr>
            <a:normAutofit fontScale="90000"/>
          </a:bodyPr>
          <a:lstStyle/>
          <a:p>
            <a:pPr eaLnBrk="1" fontAlgn="auto" hangingPunct="1">
              <a:spcAft>
                <a:spcPts val="0"/>
              </a:spcAft>
              <a:defRPr/>
            </a:pPr>
            <a:r>
              <a:rPr lang="el-GR" dirty="0" smtClean="0"/>
              <a:t>Κατασκευή</a:t>
            </a:r>
            <a:r>
              <a:rPr lang="en-US" dirty="0" smtClean="0"/>
              <a:t> Hydrorobot</a:t>
            </a:r>
            <a:endParaRPr lang="en-US" dirty="0"/>
          </a:p>
        </p:txBody>
      </p:sp>
      <p:pic>
        <p:nvPicPr>
          <p:cNvPr id="26626" name="3 - Θέση περιεχομένου" descr="DSC05483.JPG"/>
          <p:cNvPicPr>
            <a:picLocks noGrp="1" noChangeAspect="1"/>
          </p:cNvPicPr>
          <p:nvPr>
            <p:ph idx="1"/>
          </p:nvPr>
        </p:nvPicPr>
        <p:blipFill>
          <a:blip r:embed="rId3" cstate="print"/>
          <a:srcRect/>
          <a:stretch>
            <a:fillRect/>
          </a:stretch>
        </p:blipFill>
        <p:spPr>
          <a:xfrm>
            <a:off x="1116013" y="1628775"/>
            <a:ext cx="7058025" cy="4457700"/>
          </a:xfrm>
        </p:spPr>
      </p:pic>
      <p:sp>
        <p:nvSpPr>
          <p:cNvPr id="26627" name="4 - Ορθογώνιο"/>
          <p:cNvSpPr>
            <a:spLocks noChangeArrowheads="1"/>
          </p:cNvSpPr>
          <p:nvPr/>
        </p:nvSpPr>
        <p:spPr bwMode="auto">
          <a:xfrm>
            <a:off x="1403350" y="6165850"/>
            <a:ext cx="6977063" cy="519113"/>
          </a:xfrm>
          <a:prstGeom prst="rect">
            <a:avLst/>
          </a:prstGeom>
          <a:noFill/>
          <a:ln w="9525">
            <a:noFill/>
            <a:miter lim="800000"/>
            <a:headEnd/>
            <a:tailEnd/>
          </a:ln>
        </p:spPr>
        <p:txBody>
          <a:bodyPr>
            <a:spAutoFit/>
          </a:bodyPr>
          <a:lstStyle/>
          <a:p>
            <a:r>
              <a:rPr lang="el-GR" sz="2800" b="1">
                <a:latin typeface="Constantia" pitchFamily="18" charset="0"/>
              </a:rPr>
              <a:t>Συναρμολόγηση τμημάτων </a:t>
            </a:r>
            <a:r>
              <a:rPr lang="en-US" sz="2800" b="1">
                <a:latin typeface="Constantia" pitchFamily="18" charset="0"/>
              </a:rPr>
              <a:t> Hydrorobot</a:t>
            </a:r>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 Τίτλος"/>
          <p:cNvSpPr>
            <a:spLocks noGrp="1"/>
          </p:cNvSpPr>
          <p:nvPr>
            <p:ph type="title"/>
          </p:nvPr>
        </p:nvSpPr>
        <p:spPr>
          <a:xfrm>
            <a:off x="457200" y="704850"/>
            <a:ext cx="8229600" cy="852488"/>
          </a:xfrm>
        </p:spPr>
        <p:txBody>
          <a:bodyPr/>
          <a:lstStyle/>
          <a:p>
            <a:pPr eaLnBrk="1" hangingPunct="1"/>
            <a:r>
              <a:rPr lang="el-GR" smtClean="0"/>
              <a:t>Κατασκευή </a:t>
            </a:r>
            <a:r>
              <a:rPr lang="en-US" smtClean="0"/>
              <a:t>Hydrorobot</a:t>
            </a:r>
          </a:p>
        </p:txBody>
      </p:sp>
      <p:pic>
        <p:nvPicPr>
          <p:cNvPr id="28674" name="3 - Θέση περιεχομένου" descr="σκελετος ρομποτ.jpg"/>
          <p:cNvPicPr>
            <a:picLocks noGrp="1" noChangeAspect="1"/>
          </p:cNvPicPr>
          <p:nvPr>
            <p:ph idx="1"/>
          </p:nvPr>
        </p:nvPicPr>
        <p:blipFill>
          <a:blip r:embed="rId3" cstate="print"/>
          <a:srcRect/>
          <a:stretch>
            <a:fillRect/>
          </a:stretch>
        </p:blipFill>
        <p:spPr>
          <a:xfrm>
            <a:off x="1042988" y="1557338"/>
            <a:ext cx="7345362" cy="4376737"/>
          </a:xfrm>
        </p:spPr>
      </p:pic>
      <p:sp>
        <p:nvSpPr>
          <p:cNvPr id="28675" name="5 - Ορθογώνιο"/>
          <p:cNvSpPr>
            <a:spLocks noChangeArrowheads="1"/>
          </p:cNvSpPr>
          <p:nvPr/>
        </p:nvSpPr>
        <p:spPr bwMode="auto">
          <a:xfrm>
            <a:off x="0" y="6211888"/>
            <a:ext cx="9972675" cy="503237"/>
          </a:xfrm>
          <a:prstGeom prst="rect">
            <a:avLst/>
          </a:prstGeom>
          <a:noFill/>
          <a:ln w="9525">
            <a:noFill/>
            <a:miter lim="800000"/>
            <a:headEnd/>
            <a:tailEnd/>
          </a:ln>
        </p:spPr>
        <p:txBody>
          <a:bodyPr>
            <a:spAutoFit/>
          </a:bodyPr>
          <a:lstStyle/>
          <a:p>
            <a:r>
              <a:rPr lang="el-GR" sz="2700" b="1">
                <a:latin typeface="Constantia" pitchFamily="18" charset="0"/>
              </a:rPr>
              <a:t>Ολοκλήρωση Συναρμολόγησης τμημάτων </a:t>
            </a:r>
            <a:r>
              <a:rPr lang="en-US" sz="2700" b="1">
                <a:latin typeface="Constantia" pitchFamily="18" charset="0"/>
              </a:rPr>
              <a:t>Hydrorobot</a:t>
            </a: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850"/>
            <a:ext cx="8229600" cy="779463"/>
          </a:xfrm>
        </p:spPr>
        <p:txBody>
          <a:bodyPr>
            <a:normAutofit fontScale="90000"/>
          </a:bodyPr>
          <a:lstStyle/>
          <a:p>
            <a:pPr eaLnBrk="1" fontAlgn="auto" hangingPunct="1">
              <a:spcAft>
                <a:spcPts val="0"/>
              </a:spcAft>
              <a:defRPr/>
            </a:pPr>
            <a:r>
              <a:rPr lang="el-GR" dirty="0" smtClean="0"/>
              <a:t>Κατασκευή </a:t>
            </a:r>
            <a:r>
              <a:rPr lang="en-US" dirty="0" smtClean="0"/>
              <a:t>Hydrorobot</a:t>
            </a:r>
            <a:endParaRPr lang="en-US" dirty="0"/>
          </a:p>
        </p:txBody>
      </p:sp>
      <p:pic>
        <p:nvPicPr>
          <p:cNvPr id="30722" name="3 - Θέση περιεχομένου" descr="σκελετος ρομποτ1.jpg"/>
          <p:cNvPicPr>
            <a:picLocks noGrp="1" noChangeAspect="1"/>
          </p:cNvPicPr>
          <p:nvPr>
            <p:ph idx="1"/>
          </p:nvPr>
        </p:nvPicPr>
        <p:blipFill>
          <a:blip r:embed="rId3" cstate="print"/>
          <a:srcRect/>
          <a:stretch>
            <a:fillRect/>
          </a:stretch>
        </p:blipFill>
        <p:spPr>
          <a:xfrm>
            <a:off x="755650" y="1484313"/>
            <a:ext cx="7561263" cy="4492625"/>
          </a:xfrm>
        </p:spPr>
      </p:pic>
      <p:sp>
        <p:nvSpPr>
          <p:cNvPr id="30723" name="4 - Ορθογώνιο"/>
          <p:cNvSpPr>
            <a:spLocks noChangeArrowheads="1"/>
          </p:cNvSpPr>
          <p:nvPr/>
        </p:nvSpPr>
        <p:spPr bwMode="auto">
          <a:xfrm>
            <a:off x="0" y="6211888"/>
            <a:ext cx="9144000" cy="777875"/>
          </a:xfrm>
          <a:prstGeom prst="rect">
            <a:avLst/>
          </a:prstGeom>
          <a:noFill/>
          <a:ln w="9525">
            <a:noFill/>
            <a:miter lim="800000"/>
            <a:headEnd/>
            <a:tailEnd/>
          </a:ln>
        </p:spPr>
        <p:txBody>
          <a:bodyPr>
            <a:spAutoFit/>
          </a:bodyPr>
          <a:lstStyle/>
          <a:p>
            <a:r>
              <a:rPr lang="el-GR" sz="2700" b="1"/>
              <a:t>Ολοκλήρωση Συναρμολόγησης τμημάτων </a:t>
            </a:r>
            <a:r>
              <a:rPr lang="en-US" sz="2700" b="1"/>
              <a:t>Hydrorobot</a:t>
            </a:r>
          </a:p>
          <a:p>
            <a:endParaRPr lang="en-US">
              <a:latin typeface="Constantia" pitchFamily="18" charset="0"/>
            </a:endParaRP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 Τίτλος"/>
          <p:cNvSpPr>
            <a:spLocks noGrp="1"/>
          </p:cNvSpPr>
          <p:nvPr>
            <p:ph type="title"/>
          </p:nvPr>
        </p:nvSpPr>
        <p:spPr>
          <a:xfrm>
            <a:off x="457200" y="704850"/>
            <a:ext cx="8229600" cy="852488"/>
          </a:xfrm>
        </p:spPr>
        <p:txBody>
          <a:bodyPr/>
          <a:lstStyle/>
          <a:p>
            <a:pPr eaLnBrk="1" hangingPunct="1"/>
            <a:r>
              <a:rPr lang="el-GR" smtClean="0"/>
              <a:t>Κατασκευή </a:t>
            </a:r>
            <a:r>
              <a:rPr lang="en-US" smtClean="0"/>
              <a:t>Hydrorobot</a:t>
            </a:r>
          </a:p>
        </p:txBody>
      </p:sp>
      <p:pic>
        <p:nvPicPr>
          <p:cNvPr id="36866" name="3 - Θέση περιεχομένου" descr="DSC05505.JPG"/>
          <p:cNvPicPr>
            <a:picLocks noGrp="1" noChangeAspect="1"/>
          </p:cNvPicPr>
          <p:nvPr>
            <p:ph idx="1"/>
          </p:nvPr>
        </p:nvPicPr>
        <p:blipFill>
          <a:blip r:embed="rId3" cstate="print"/>
          <a:srcRect/>
          <a:stretch>
            <a:fillRect/>
          </a:stretch>
        </p:blipFill>
        <p:spPr>
          <a:xfrm>
            <a:off x="684213" y="1628775"/>
            <a:ext cx="7704137" cy="4430713"/>
          </a:xfrm>
        </p:spPr>
      </p:pic>
      <p:sp>
        <p:nvSpPr>
          <p:cNvPr id="36867" name="4 - Ορθογώνιο"/>
          <p:cNvSpPr>
            <a:spLocks noChangeArrowheads="1"/>
          </p:cNvSpPr>
          <p:nvPr/>
        </p:nvSpPr>
        <p:spPr bwMode="auto">
          <a:xfrm>
            <a:off x="468313" y="6237288"/>
            <a:ext cx="9525000" cy="519112"/>
          </a:xfrm>
          <a:prstGeom prst="rect">
            <a:avLst/>
          </a:prstGeom>
          <a:noFill/>
          <a:ln w="9525">
            <a:noFill/>
            <a:miter lim="800000"/>
            <a:headEnd/>
            <a:tailEnd/>
          </a:ln>
        </p:spPr>
        <p:txBody>
          <a:bodyPr>
            <a:spAutoFit/>
          </a:bodyPr>
          <a:lstStyle/>
          <a:p>
            <a:r>
              <a:rPr lang="el-GR" sz="2800" b="1">
                <a:latin typeface="Constantia" pitchFamily="18" charset="0"/>
              </a:rPr>
              <a:t>Διαδικασίας στεγανότητας κινητήρων με κερί</a:t>
            </a:r>
            <a:endParaRPr lang="en-US" sz="2800" b="1">
              <a:latin typeface="Constantia" pitchFamily="18" charset="0"/>
            </a:endParaRP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 Τίτλος"/>
          <p:cNvSpPr>
            <a:spLocks noGrp="1"/>
          </p:cNvSpPr>
          <p:nvPr>
            <p:ph type="title"/>
          </p:nvPr>
        </p:nvSpPr>
        <p:spPr>
          <a:xfrm>
            <a:off x="468313" y="765175"/>
            <a:ext cx="8229600" cy="863600"/>
          </a:xfrm>
        </p:spPr>
        <p:txBody>
          <a:bodyPr/>
          <a:lstStyle/>
          <a:p>
            <a:pPr eaLnBrk="1" hangingPunct="1"/>
            <a:r>
              <a:rPr lang="el-GR" smtClean="0"/>
              <a:t>Κατασκευή </a:t>
            </a:r>
            <a:r>
              <a:rPr lang="en-US" smtClean="0"/>
              <a:t>Hydrorobot</a:t>
            </a:r>
          </a:p>
        </p:txBody>
      </p:sp>
      <p:pic>
        <p:nvPicPr>
          <p:cNvPr id="32770" name="3 - Θέση περιεχομένου" descr="DSC05507.JPG"/>
          <p:cNvPicPr>
            <a:picLocks noGrp="1" noChangeAspect="1"/>
          </p:cNvPicPr>
          <p:nvPr>
            <p:ph idx="1"/>
          </p:nvPr>
        </p:nvPicPr>
        <p:blipFill>
          <a:blip r:embed="rId3" cstate="print"/>
          <a:srcRect/>
          <a:stretch>
            <a:fillRect/>
          </a:stretch>
        </p:blipFill>
        <p:spPr>
          <a:xfrm>
            <a:off x="827088" y="1773238"/>
            <a:ext cx="7632700" cy="4117975"/>
          </a:xfrm>
        </p:spPr>
      </p:pic>
      <p:sp>
        <p:nvSpPr>
          <p:cNvPr id="32771" name="4 - Ορθογώνιο"/>
          <p:cNvSpPr>
            <a:spLocks noChangeArrowheads="1"/>
          </p:cNvSpPr>
          <p:nvPr/>
        </p:nvSpPr>
        <p:spPr bwMode="auto">
          <a:xfrm>
            <a:off x="0" y="6211888"/>
            <a:ext cx="9144000" cy="488950"/>
          </a:xfrm>
          <a:prstGeom prst="rect">
            <a:avLst/>
          </a:prstGeom>
          <a:noFill/>
          <a:ln w="9525">
            <a:noFill/>
            <a:miter lim="800000"/>
            <a:headEnd/>
            <a:tailEnd/>
          </a:ln>
        </p:spPr>
        <p:txBody>
          <a:bodyPr>
            <a:spAutoFit/>
          </a:bodyPr>
          <a:lstStyle/>
          <a:p>
            <a:r>
              <a:rPr lang="el-GR" sz="2600" b="1">
                <a:latin typeface="Constantia" pitchFamily="18" charset="0"/>
              </a:rPr>
              <a:t>Τοποθέτηση προπελών στους κινητήρες του </a:t>
            </a:r>
            <a:r>
              <a:rPr lang="en-US" sz="2600" b="1">
                <a:latin typeface="Constantia" pitchFamily="18" charset="0"/>
              </a:rPr>
              <a:t>Hydrorobot</a:t>
            </a:r>
          </a:p>
        </p:txBody>
      </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0"/>
          <p:cNvSpPr>
            <a:spLocks noGrp="1"/>
          </p:cNvSpPr>
          <p:nvPr>
            <p:ph type="title"/>
          </p:nvPr>
        </p:nvSpPr>
        <p:spPr>
          <a:xfrm>
            <a:off x="539750" y="2708275"/>
            <a:ext cx="8229600" cy="1143000"/>
          </a:xfrm>
        </p:spPr>
        <p:txBody>
          <a:bodyPr/>
          <a:lstStyle/>
          <a:p>
            <a:pPr eaLnBrk="1" hangingPunct="1"/>
            <a:r>
              <a:rPr lang="en-US" sz="3200" b="1" dirty="0" smtClean="0">
                <a:solidFill>
                  <a:schemeClr val="tx1"/>
                </a:solidFill>
              </a:rPr>
              <a:t> </a:t>
            </a:r>
            <a:r>
              <a:rPr lang="el-GR" sz="3200" b="1" dirty="0" smtClean="0">
                <a:solidFill>
                  <a:schemeClr val="tx1"/>
                </a:solidFill>
              </a:rPr>
              <a:t>Παρακολούθηση</a:t>
            </a:r>
            <a:r>
              <a:rPr lang="en-US" sz="3200" b="1" dirty="0" smtClean="0">
                <a:solidFill>
                  <a:schemeClr val="tx1"/>
                </a:solidFill>
              </a:rPr>
              <a:t/>
            </a:r>
            <a:br>
              <a:rPr lang="en-US" sz="3200" b="1" dirty="0" smtClean="0">
                <a:solidFill>
                  <a:schemeClr val="tx1"/>
                </a:solidFill>
              </a:rPr>
            </a:br>
            <a:r>
              <a:rPr lang="el-GR" sz="3200" b="1" dirty="0" smtClean="0">
                <a:solidFill>
                  <a:schemeClr val="tx1"/>
                </a:solidFill>
              </a:rPr>
              <a:t> λειτουργίας </a:t>
            </a:r>
            <a:r>
              <a:rPr lang="en-US" sz="3200" b="1" dirty="0" smtClean="0">
                <a:solidFill>
                  <a:schemeClr val="tx1"/>
                </a:solidFill>
              </a:rPr>
              <a:t/>
            </a:r>
            <a:br>
              <a:rPr lang="en-US" sz="3200" b="1" dirty="0" smtClean="0">
                <a:solidFill>
                  <a:schemeClr val="tx1"/>
                </a:solidFill>
              </a:rPr>
            </a:br>
            <a:r>
              <a:rPr lang="en-US" sz="3200" b="1" dirty="0" smtClean="0">
                <a:solidFill>
                  <a:schemeClr val="tx1"/>
                </a:solidFill>
              </a:rPr>
              <a:t> </a:t>
            </a:r>
            <a:r>
              <a:rPr lang="el-GR" sz="3200" b="1" dirty="0" smtClean="0">
                <a:solidFill>
                  <a:schemeClr val="tx1"/>
                </a:solidFill>
              </a:rPr>
              <a:t>υδρορομπότ </a:t>
            </a:r>
            <a:r>
              <a:rPr lang="en-US" sz="3200" b="1" dirty="0" smtClean="0">
                <a:solidFill>
                  <a:schemeClr val="tx1"/>
                </a:solidFill>
              </a:rPr>
              <a:t/>
            </a:r>
            <a:br>
              <a:rPr lang="en-US" sz="3200" b="1" dirty="0" smtClean="0">
                <a:solidFill>
                  <a:schemeClr val="tx1"/>
                </a:solidFill>
              </a:rPr>
            </a:br>
            <a:r>
              <a:rPr lang="en-US" sz="3200" b="1" dirty="0" smtClean="0">
                <a:solidFill>
                  <a:schemeClr val="tx1"/>
                </a:solidFill>
              </a:rPr>
              <a:t> </a:t>
            </a:r>
            <a:r>
              <a:rPr lang="el-GR" sz="3200" b="1" dirty="0" smtClean="0">
                <a:solidFill>
                  <a:schemeClr val="tx1"/>
                </a:solidFill>
              </a:rPr>
              <a:t>στο χώρο των </a:t>
            </a:r>
            <a:r>
              <a:rPr lang="en-US" sz="3200" b="1" dirty="0" smtClean="0">
                <a:solidFill>
                  <a:schemeClr val="tx1"/>
                </a:solidFill>
              </a:rPr>
              <a:t/>
            </a:r>
            <a:br>
              <a:rPr lang="en-US" sz="3200" b="1" dirty="0" smtClean="0">
                <a:solidFill>
                  <a:schemeClr val="tx1"/>
                </a:solidFill>
              </a:rPr>
            </a:br>
            <a:r>
              <a:rPr lang="en-US" sz="3200" b="1" dirty="0" smtClean="0">
                <a:solidFill>
                  <a:schemeClr val="tx1"/>
                </a:solidFill>
              </a:rPr>
              <a:t> </a:t>
            </a:r>
            <a:r>
              <a:rPr lang="el-GR" sz="3200" b="1" dirty="0" smtClean="0">
                <a:solidFill>
                  <a:schemeClr val="tx1"/>
                </a:solidFill>
              </a:rPr>
              <a:t>βρυσών</a:t>
            </a:r>
            <a:endParaRPr lang="el-GR" sz="3200" dirty="0" smtClean="0">
              <a:solidFill>
                <a:schemeClr val="tx1"/>
              </a:solidFill>
            </a:endParaRPr>
          </a:p>
        </p:txBody>
      </p:sp>
      <p:sp>
        <p:nvSpPr>
          <p:cNvPr id="38914" name="Rectangle 12"/>
          <p:cNvSpPr>
            <a:spLocks noGrp="1"/>
          </p:cNvSpPr>
          <p:nvPr>
            <p:ph type="body" sz="half" idx="2"/>
          </p:nvPr>
        </p:nvSpPr>
        <p:spPr>
          <a:xfrm>
            <a:off x="4648200" y="1935163"/>
            <a:ext cx="4038600" cy="4389437"/>
          </a:xfrm>
        </p:spPr>
        <p:txBody>
          <a:bodyPr/>
          <a:lstStyle/>
          <a:p>
            <a:pPr eaLnBrk="1" hangingPunct="1"/>
            <a:endParaRPr lang="el-GR" sz="2200" smtClean="0"/>
          </a:p>
        </p:txBody>
      </p:sp>
      <p:pic>
        <p:nvPicPr>
          <p:cNvPr id="38915" name="Picture 5" descr="DSC05522">
            <a:hlinkClick r:id="rId3"/>
          </p:cNvPr>
          <p:cNvPicPr>
            <a:picLocks noChangeAspect="1" noChangeArrowheads="1"/>
          </p:cNvPicPr>
          <p:nvPr/>
        </p:nvPicPr>
        <p:blipFill>
          <a:blip r:embed="rId4" cstate="print"/>
          <a:srcRect/>
          <a:stretch>
            <a:fillRect/>
          </a:stretch>
        </p:blipFill>
        <p:spPr bwMode="auto">
          <a:xfrm>
            <a:off x="4000500" y="0"/>
            <a:ext cx="5143500" cy="685800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Βίντεο δοκιμής </a:t>
            </a:r>
            <a:r>
              <a:rPr lang="en-GB" dirty="0" err="1" smtClean="0"/>
              <a:t>Hydrorobot</a:t>
            </a:r>
            <a:endParaRPr lang="en-GB" dirty="0"/>
          </a:p>
        </p:txBody>
      </p:sp>
      <p:pic>
        <p:nvPicPr>
          <p:cNvPr id="4" name="Ελεγχος υδρορομπότ.mp4">
            <a:hlinkClick r:id="" action="ppaction://media"/>
          </p:cNvPr>
          <p:cNvPicPr>
            <a:picLocks noGrp="1" noRot="1" noChangeAspect="1"/>
          </p:cNvPicPr>
          <p:nvPr>
            <p:ph idx="1"/>
            <a:videoFile r:link="rId1"/>
          </p:nvPr>
        </p:nvPicPr>
        <p:blipFill>
          <a:blip r:embed="rId3" cstate="print"/>
          <a:stretch>
            <a:fillRect/>
          </a:stretch>
        </p:blipFill>
        <p:spPr>
          <a:xfrm>
            <a:off x="611560" y="1916832"/>
            <a:ext cx="8136904" cy="4320480"/>
          </a:xfrm>
          <a:prstGeom prst="rect">
            <a:avLst/>
          </a:prstGeom>
        </p:spPr>
      </p:pic>
      <p:pic>
        <p:nvPicPr>
          <p:cNvPr id="5" name="4 - Εικόνα" descr="αρχείο λήψης.jpg"/>
          <p:cNvPicPr>
            <a:picLocks noChangeAspect="1"/>
          </p:cNvPicPr>
          <p:nvPr/>
        </p:nvPicPr>
        <p:blipFill>
          <a:blip r:embed="rId4" cstate="print"/>
          <a:srcRect/>
          <a:stretch>
            <a:fillRect/>
          </a:stretch>
        </p:blipFill>
        <p:spPr bwMode="auto">
          <a:xfrm>
            <a:off x="1115616" y="1916832"/>
            <a:ext cx="6984776" cy="42484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19256" cy="1515194"/>
          </a:xfrm>
        </p:spPr>
        <p:txBody>
          <a:bodyPr/>
          <a:lstStyle/>
          <a:p>
            <a:r>
              <a:rPr lang="el-GR" dirty="0" smtClean="0"/>
              <a:t>Βίντεο δοκιμής </a:t>
            </a:r>
            <a:r>
              <a:rPr lang="en-GB" dirty="0" err="1" smtClean="0"/>
              <a:t>Hydrorobot</a:t>
            </a:r>
            <a:r>
              <a:rPr lang="en-GB" dirty="0" smtClean="0"/>
              <a:t> </a:t>
            </a:r>
            <a:r>
              <a:rPr lang="el-GR" dirty="0" smtClean="0"/>
              <a:t>στην παραλία Αγίου Κοσμά</a:t>
            </a:r>
            <a:endParaRPr lang="en-GB" dirty="0"/>
          </a:p>
        </p:txBody>
      </p:sp>
      <p:pic>
        <p:nvPicPr>
          <p:cNvPr id="4" name="Δοκιμη υδρορομπότ.mp4">
            <a:hlinkClick r:id="" action="ppaction://media"/>
          </p:cNvPr>
          <p:cNvPicPr>
            <a:picLocks noGrp="1" noRot="1" noChangeAspect="1"/>
          </p:cNvPicPr>
          <p:nvPr>
            <p:ph idx="1"/>
            <a:videoFile r:link="rId1"/>
          </p:nvPr>
        </p:nvPicPr>
        <p:blipFill>
          <a:blip r:embed="rId3" cstate="print"/>
          <a:stretch>
            <a:fillRect/>
          </a:stretch>
        </p:blipFill>
        <p:spPr>
          <a:xfrm>
            <a:off x="395536" y="2132856"/>
            <a:ext cx="8424936" cy="4320480"/>
          </a:xfrm>
          <a:prstGeom prst="rect">
            <a:avLst/>
          </a:prstGeom>
        </p:spPr>
      </p:pic>
      <p:pic>
        <p:nvPicPr>
          <p:cNvPr id="5" name="4 - Εικόνα" descr="αρχείο λήψης.jpg"/>
          <p:cNvPicPr>
            <a:picLocks noChangeAspect="1"/>
          </p:cNvPicPr>
          <p:nvPr/>
        </p:nvPicPr>
        <p:blipFill>
          <a:blip r:embed="rId4" cstate="print"/>
          <a:srcRect/>
          <a:stretch>
            <a:fillRect/>
          </a:stretch>
        </p:blipFill>
        <p:spPr bwMode="auto">
          <a:xfrm>
            <a:off x="1331640" y="2132856"/>
            <a:ext cx="6984776" cy="42484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p:cNvSpPr>
          <p:nvPr>
            <p:ph type="body" idx="4294967295"/>
          </p:nvPr>
        </p:nvSpPr>
        <p:spPr>
          <a:xfrm>
            <a:off x="323850" y="1082675"/>
            <a:ext cx="8362950" cy="5775325"/>
          </a:xfrm>
        </p:spPr>
        <p:txBody>
          <a:bodyPr/>
          <a:lstStyle/>
          <a:p>
            <a:pPr>
              <a:lnSpc>
                <a:spcPct val="80000"/>
              </a:lnSpc>
              <a:buFont typeface="Wingdings 2" pitchFamily="18" charset="2"/>
              <a:buNone/>
            </a:pPr>
            <a:r>
              <a:rPr lang="en-US" sz="2800" i="1" dirty="0" smtClean="0"/>
              <a:t>  </a:t>
            </a:r>
            <a:r>
              <a:rPr lang="el-GR" sz="2800" i="1" dirty="0" smtClean="0"/>
              <a:t>Το πρόγραμμα αυτό, που είναι σε συνεργασία με το Ίδρυμα Ευγενίδου και το Τεχνολογικό Ινστιτούτο Μασαχουσέτης (ΜΙΤ), αφορά στην κατασκευή υδρορομπότ και έχει ως βάση το μάθημα της τεχνολογίας, αλλά και την πληροφορική και τη φυσική»</a:t>
            </a:r>
            <a:r>
              <a:rPr lang="el-GR" sz="2800" dirty="0" smtClean="0"/>
              <a:t> Το </a:t>
            </a:r>
            <a:r>
              <a:rPr lang="el-GR" sz="2800" dirty="0" err="1" smtClean="0"/>
              <a:t>hydro</a:t>
            </a:r>
            <a:r>
              <a:rPr lang="en-US" sz="2800" dirty="0" err="1" smtClean="0"/>
              <a:t>ro</a:t>
            </a:r>
            <a:r>
              <a:rPr lang="el-GR" sz="2800" dirty="0" err="1" smtClean="0"/>
              <a:t>bot</a:t>
            </a:r>
            <a:r>
              <a:rPr lang="el-GR" sz="2800" dirty="0" smtClean="0"/>
              <a:t>, με τη χρήση κατάλληλων αισθητήρων - φωτεινότητας, βάθους, πίεσης και θερμοκρασίας -, έχει ως αποστολή τη συλλογή στοιχείων του θαλάσσιου/υδάτινου περιβάλλοντος στο οποίο κινείται.</a:t>
            </a:r>
            <a:br>
              <a:rPr lang="el-GR" sz="2800" dirty="0" smtClean="0"/>
            </a:br>
            <a:r>
              <a:rPr lang="el-GR" sz="2800" dirty="0" smtClean="0"/>
              <a:t>Για την κατασκευή των οχημάτων </a:t>
            </a:r>
            <a:r>
              <a:rPr lang="el-GR" sz="2800" dirty="0" err="1" smtClean="0"/>
              <a:t>hydro</a:t>
            </a:r>
            <a:r>
              <a:rPr lang="en-US" sz="2800" dirty="0" err="1" smtClean="0"/>
              <a:t>ro</a:t>
            </a:r>
            <a:r>
              <a:rPr lang="el-GR" sz="2800" dirty="0" err="1" smtClean="0"/>
              <a:t>bots</a:t>
            </a:r>
            <a:r>
              <a:rPr lang="el-GR" sz="2800" dirty="0" smtClean="0"/>
              <a:t>, χρειαστήκαμε απλά υλικά, τα οποία συναρμολογήσαμε βάσει ενός αρχικού σχεδίου. </a:t>
            </a: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 Τίτλος"/>
          <p:cNvSpPr>
            <a:spLocks noGrp="1"/>
          </p:cNvSpPr>
          <p:nvPr>
            <p:ph type="title"/>
          </p:nvPr>
        </p:nvSpPr>
        <p:spPr>
          <a:xfrm>
            <a:off x="457200" y="704850"/>
            <a:ext cx="8229600" cy="923925"/>
          </a:xfrm>
        </p:spPr>
        <p:txBody>
          <a:bodyPr/>
          <a:lstStyle/>
          <a:p>
            <a:pPr eaLnBrk="1" hangingPunct="1"/>
            <a:r>
              <a:rPr lang="el-GR" smtClean="0"/>
              <a:t> Το </a:t>
            </a:r>
            <a:r>
              <a:rPr lang="en-US" smtClean="0"/>
              <a:t>Hydrorobot!</a:t>
            </a:r>
            <a:endParaRPr lang="el-GR" smtClean="0"/>
          </a:p>
        </p:txBody>
      </p:sp>
      <p:sp>
        <p:nvSpPr>
          <p:cNvPr id="18434" name="2 - Θέση περιεχομένου"/>
          <p:cNvSpPr>
            <a:spLocks noGrp="1"/>
          </p:cNvSpPr>
          <p:nvPr>
            <p:ph idx="1"/>
          </p:nvPr>
        </p:nvSpPr>
        <p:spPr>
          <a:xfrm>
            <a:off x="457200" y="1773238"/>
            <a:ext cx="8229600" cy="4551362"/>
          </a:xfrm>
        </p:spPr>
        <p:txBody>
          <a:bodyPr/>
          <a:lstStyle/>
          <a:p>
            <a:pPr eaLnBrk="1" hangingPunct="1"/>
            <a:r>
              <a:rPr lang="el-GR" smtClean="0"/>
              <a:t>Το Hydrobot, το ρομπότ του νερού που είναι τηλεχειριζόμενο υποβρύχιο όχημα                    Φτιαγμένο από απλά υλικά</a:t>
            </a:r>
            <a:r>
              <a:rPr lang="en-US" smtClean="0"/>
              <a:t>(</a:t>
            </a:r>
            <a:r>
              <a:rPr lang="el-GR" smtClean="0"/>
              <a:t>σωλήνες</a:t>
            </a:r>
            <a:r>
              <a:rPr lang="en-US" smtClean="0"/>
              <a:t> </a:t>
            </a:r>
            <a:r>
              <a:rPr lang="el-GR" smtClean="0"/>
              <a:t>και ταφ από </a:t>
            </a:r>
            <a:r>
              <a:rPr lang="en-US" smtClean="0"/>
              <a:t>PVC</a:t>
            </a:r>
            <a:r>
              <a:rPr lang="el-GR" smtClean="0"/>
              <a:t> κ.α.) μπορεί να πάει όσο βαθιά επιθυμεί ο δημιουργός του για να εξερευνήσει τον πυθμένα της θάλασσας ή της λίμνης, Με τη βοήθεια αισθητήρων και άλλων συσκευών που μπορεί να προσθέσει ο δημιουργός του, το Hydrobot μπορεί να κάνει μετρήσεις βάθους ή να τραβήξει θαυμάσιες υποθαλάσσιες φωτογραφίες ακόμη και βίντεο.</a:t>
            </a: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Κινητήρες υδρορομπότ</a:t>
            </a:r>
            <a:endParaRPr lang="en-GB" dirty="0"/>
          </a:p>
        </p:txBody>
      </p:sp>
      <p:pic>
        <p:nvPicPr>
          <p:cNvPr id="4" name="Content Placeholder 3" descr="DSC05617.JPG"/>
          <p:cNvPicPr>
            <a:picLocks noGrp="1" noChangeAspect="1"/>
          </p:cNvPicPr>
          <p:nvPr>
            <p:ph idx="1"/>
          </p:nvPr>
        </p:nvPicPr>
        <p:blipFill>
          <a:blip r:embed="rId2" cstate="print"/>
          <a:stretch>
            <a:fillRect/>
          </a:stretch>
        </p:blipFill>
        <p:spPr>
          <a:xfrm>
            <a:off x="2915816" y="1916832"/>
            <a:ext cx="5852583" cy="4389437"/>
          </a:xfrm>
        </p:spPr>
      </p:pic>
      <p:sp>
        <p:nvSpPr>
          <p:cNvPr id="5" name="Rectangle 4"/>
          <p:cNvSpPr/>
          <p:nvPr/>
        </p:nvSpPr>
        <p:spPr>
          <a:xfrm>
            <a:off x="0" y="1916832"/>
            <a:ext cx="2843808" cy="2308324"/>
          </a:xfrm>
          <a:prstGeom prst="rect">
            <a:avLst/>
          </a:prstGeom>
        </p:spPr>
        <p:txBody>
          <a:bodyPr wrap="square">
            <a:spAutoFit/>
          </a:bodyPr>
          <a:lstStyle/>
          <a:p>
            <a:r>
              <a:rPr lang="el-GR" dirty="0" smtClean="0"/>
              <a:t>Για την λειτουργία του απαιτούνται τρεις κινητήρες τοποθετημένοι σε μεταλλικές βάσεις  και μονωμένοι με κερί να μην επηρεάζεται η </a:t>
            </a:r>
            <a:r>
              <a:rPr lang="el-GR" dirty="0" smtClean="0"/>
              <a:t>λειτουργία </a:t>
            </a:r>
            <a:r>
              <a:rPr lang="el-GR" dirty="0" smtClean="0"/>
              <a:t>του από την θυβιση υδρορομποτ στο νερό</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idx="4294967295"/>
          </p:nvPr>
        </p:nvSpPr>
        <p:spPr>
          <a:xfrm>
            <a:off x="1116013" y="260350"/>
            <a:ext cx="8229600" cy="1143000"/>
          </a:xfrm>
        </p:spPr>
        <p:txBody>
          <a:bodyPr/>
          <a:lstStyle/>
          <a:p>
            <a:r>
              <a:rPr lang="el-GR" dirty="0" smtClean="0"/>
              <a:t>Χειριστήριο λειτουργίας του </a:t>
            </a:r>
          </a:p>
        </p:txBody>
      </p:sp>
      <p:pic>
        <p:nvPicPr>
          <p:cNvPr id="40962" name="Content Placeholder 3" descr="χειριστηριο.JPG"/>
          <p:cNvPicPr>
            <a:picLocks noGrp="1" noChangeAspect="1"/>
          </p:cNvPicPr>
          <p:nvPr>
            <p:ph type="body" idx="4294967295"/>
          </p:nvPr>
        </p:nvPicPr>
        <p:blipFill>
          <a:blip r:embed="rId3" cstate="print"/>
          <a:srcRect/>
          <a:stretch>
            <a:fillRect/>
          </a:stretch>
        </p:blipFill>
        <p:spPr>
          <a:xfrm>
            <a:off x="1547813" y="2205038"/>
            <a:ext cx="6035675" cy="3844925"/>
          </a:xfrm>
        </p:spPr>
      </p:pic>
      <p:sp>
        <p:nvSpPr>
          <p:cNvPr id="40963" name="Line 5"/>
          <p:cNvSpPr>
            <a:spLocks noChangeShapeType="1"/>
          </p:cNvSpPr>
          <p:nvPr/>
        </p:nvSpPr>
        <p:spPr bwMode="auto">
          <a:xfrm flipH="1">
            <a:off x="2339975" y="4365625"/>
            <a:ext cx="1079500" cy="1150938"/>
          </a:xfrm>
          <a:prstGeom prst="line">
            <a:avLst/>
          </a:prstGeom>
          <a:noFill/>
          <a:ln w="57150">
            <a:solidFill>
              <a:schemeClr val="tx1"/>
            </a:solidFill>
            <a:round/>
            <a:headEnd/>
            <a:tailEnd type="triangle" w="lg" len="lg"/>
          </a:ln>
        </p:spPr>
        <p:txBody>
          <a:bodyPr/>
          <a:lstStyle/>
          <a:p>
            <a:endParaRPr lang="el-GR"/>
          </a:p>
        </p:txBody>
      </p:sp>
      <p:sp>
        <p:nvSpPr>
          <p:cNvPr id="40964" name="Line 7"/>
          <p:cNvSpPr>
            <a:spLocks noChangeShapeType="1"/>
          </p:cNvSpPr>
          <p:nvPr/>
        </p:nvSpPr>
        <p:spPr bwMode="auto">
          <a:xfrm>
            <a:off x="5795963" y="2924175"/>
            <a:ext cx="1008062" cy="936625"/>
          </a:xfrm>
          <a:prstGeom prst="line">
            <a:avLst/>
          </a:prstGeom>
          <a:noFill/>
          <a:ln w="57150">
            <a:solidFill>
              <a:schemeClr val="tx1"/>
            </a:solidFill>
            <a:round/>
            <a:headEnd/>
            <a:tailEnd type="triangle" w="lg" len="lg"/>
          </a:ln>
        </p:spPr>
        <p:txBody>
          <a:bodyPr/>
          <a:lstStyle/>
          <a:p>
            <a:endParaRPr lang="el-GR"/>
          </a:p>
        </p:txBody>
      </p:sp>
      <p:sp>
        <p:nvSpPr>
          <p:cNvPr id="40965" name="Line 8"/>
          <p:cNvSpPr>
            <a:spLocks noChangeShapeType="1"/>
          </p:cNvSpPr>
          <p:nvPr/>
        </p:nvSpPr>
        <p:spPr bwMode="auto">
          <a:xfrm>
            <a:off x="3924300" y="3141663"/>
            <a:ext cx="3024188" cy="2232025"/>
          </a:xfrm>
          <a:prstGeom prst="line">
            <a:avLst/>
          </a:prstGeom>
          <a:noFill/>
          <a:ln w="57150">
            <a:solidFill>
              <a:schemeClr val="tx1"/>
            </a:solidFill>
            <a:round/>
            <a:headEnd/>
            <a:tailEnd type="triangle" w="lg" len="lg"/>
          </a:ln>
        </p:spPr>
        <p:txBody>
          <a:bodyPr/>
          <a:lstStyle/>
          <a:p>
            <a:endParaRPr lang="el-GR"/>
          </a:p>
        </p:txBody>
      </p:sp>
      <p:sp>
        <p:nvSpPr>
          <p:cNvPr id="40966" name="Text Box 10"/>
          <p:cNvSpPr txBox="1">
            <a:spLocks noChangeArrowheads="1"/>
          </p:cNvSpPr>
          <p:nvPr/>
        </p:nvSpPr>
        <p:spPr bwMode="auto">
          <a:xfrm>
            <a:off x="250825" y="3068638"/>
            <a:ext cx="1800225" cy="1192212"/>
          </a:xfrm>
          <a:prstGeom prst="rect">
            <a:avLst/>
          </a:prstGeom>
          <a:noFill/>
          <a:ln w="9525">
            <a:noFill/>
            <a:miter lim="800000"/>
            <a:headEnd/>
            <a:tailEnd/>
          </a:ln>
        </p:spPr>
        <p:txBody>
          <a:bodyPr>
            <a:spAutoFit/>
          </a:bodyPr>
          <a:lstStyle/>
          <a:p>
            <a:pPr>
              <a:spcBef>
                <a:spcPct val="50000"/>
              </a:spcBef>
            </a:pPr>
            <a:endParaRPr lang="el-GR"/>
          </a:p>
          <a:p>
            <a:pPr>
              <a:spcBef>
                <a:spcPct val="50000"/>
              </a:spcBef>
            </a:pPr>
            <a:endParaRPr lang="el-GR"/>
          </a:p>
          <a:p>
            <a:pPr>
              <a:spcBef>
                <a:spcPct val="50000"/>
              </a:spcBef>
            </a:pPr>
            <a:endParaRPr lang="el-GR"/>
          </a:p>
        </p:txBody>
      </p:sp>
      <p:sp>
        <p:nvSpPr>
          <p:cNvPr id="40967" name="Text Box 11"/>
          <p:cNvSpPr txBox="1">
            <a:spLocks noChangeArrowheads="1"/>
          </p:cNvSpPr>
          <p:nvPr/>
        </p:nvSpPr>
        <p:spPr bwMode="auto">
          <a:xfrm>
            <a:off x="323850" y="2924175"/>
            <a:ext cx="1727200" cy="366713"/>
          </a:xfrm>
          <a:prstGeom prst="rect">
            <a:avLst/>
          </a:prstGeom>
          <a:noFill/>
          <a:ln w="9525">
            <a:noFill/>
            <a:miter lim="800000"/>
            <a:headEnd/>
            <a:tailEnd/>
          </a:ln>
        </p:spPr>
        <p:txBody>
          <a:bodyPr>
            <a:spAutoFit/>
          </a:bodyPr>
          <a:lstStyle/>
          <a:p>
            <a:pPr>
              <a:spcBef>
                <a:spcPct val="50000"/>
              </a:spcBef>
            </a:pPr>
            <a:endParaRPr lang="el-GR"/>
          </a:p>
        </p:txBody>
      </p:sp>
      <p:sp>
        <p:nvSpPr>
          <p:cNvPr id="40968" name="Line 13"/>
          <p:cNvSpPr>
            <a:spLocks noChangeShapeType="1"/>
          </p:cNvSpPr>
          <p:nvPr/>
        </p:nvSpPr>
        <p:spPr bwMode="auto">
          <a:xfrm flipH="1">
            <a:off x="2268538" y="3573463"/>
            <a:ext cx="1079500" cy="71437"/>
          </a:xfrm>
          <a:prstGeom prst="line">
            <a:avLst/>
          </a:prstGeom>
          <a:noFill/>
          <a:ln w="57150">
            <a:solidFill>
              <a:schemeClr val="tx1"/>
            </a:solidFill>
            <a:round/>
            <a:headEnd/>
            <a:tailEnd type="triangle" w="lg" len="lg"/>
          </a:ln>
        </p:spPr>
        <p:txBody>
          <a:bodyPr/>
          <a:lstStyle/>
          <a:p>
            <a:endParaRPr lang="el-GR"/>
          </a:p>
        </p:txBody>
      </p:sp>
      <p:sp>
        <p:nvSpPr>
          <p:cNvPr id="40969" name="Text Box 14"/>
          <p:cNvSpPr txBox="1">
            <a:spLocks noChangeArrowheads="1"/>
          </p:cNvSpPr>
          <p:nvPr/>
        </p:nvSpPr>
        <p:spPr bwMode="auto">
          <a:xfrm>
            <a:off x="395288" y="5876925"/>
            <a:ext cx="2952750" cy="366713"/>
          </a:xfrm>
          <a:prstGeom prst="rect">
            <a:avLst/>
          </a:prstGeom>
          <a:noFill/>
          <a:ln w="9525">
            <a:noFill/>
            <a:miter lim="800000"/>
            <a:headEnd/>
            <a:tailEnd/>
          </a:ln>
        </p:spPr>
        <p:txBody>
          <a:bodyPr>
            <a:spAutoFit/>
          </a:bodyPr>
          <a:lstStyle/>
          <a:p>
            <a:pPr>
              <a:spcBef>
                <a:spcPct val="50000"/>
              </a:spcBef>
            </a:pPr>
            <a:endParaRPr lang="el-GR"/>
          </a:p>
        </p:txBody>
      </p:sp>
      <p:sp>
        <p:nvSpPr>
          <p:cNvPr id="40970" name="Text Box 17"/>
          <p:cNvSpPr txBox="1">
            <a:spLocks noChangeArrowheads="1"/>
          </p:cNvSpPr>
          <p:nvPr/>
        </p:nvSpPr>
        <p:spPr bwMode="auto">
          <a:xfrm>
            <a:off x="3327400" y="3665538"/>
            <a:ext cx="184150" cy="366712"/>
          </a:xfrm>
          <a:prstGeom prst="rect">
            <a:avLst/>
          </a:prstGeom>
          <a:noFill/>
          <a:ln w="9525">
            <a:noFill/>
            <a:miter lim="800000"/>
            <a:headEnd/>
            <a:tailEnd/>
          </a:ln>
        </p:spPr>
        <p:txBody>
          <a:bodyPr wrap="none">
            <a:spAutoFit/>
          </a:bodyPr>
          <a:lstStyle/>
          <a:p>
            <a:endParaRPr lang="el-GR"/>
          </a:p>
        </p:txBody>
      </p:sp>
      <p:sp>
        <p:nvSpPr>
          <p:cNvPr id="40971" name="Text Box 18"/>
          <p:cNvSpPr txBox="1">
            <a:spLocks noChangeArrowheads="1"/>
          </p:cNvSpPr>
          <p:nvPr/>
        </p:nvSpPr>
        <p:spPr bwMode="auto">
          <a:xfrm>
            <a:off x="684213" y="5589588"/>
            <a:ext cx="2087562" cy="366712"/>
          </a:xfrm>
          <a:prstGeom prst="rect">
            <a:avLst/>
          </a:prstGeom>
          <a:noFill/>
          <a:ln w="9525">
            <a:noFill/>
            <a:miter lim="800000"/>
            <a:headEnd/>
            <a:tailEnd/>
          </a:ln>
        </p:spPr>
        <p:txBody>
          <a:bodyPr>
            <a:spAutoFit/>
          </a:bodyPr>
          <a:lstStyle/>
          <a:p>
            <a:pPr>
              <a:spcBef>
                <a:spcPct val="50000"/>
              </a:spcBef>
            </a:pPr>
            <a:r>
              <a:rPr lang="el-GR" b="1"/>
              <a:t>Βυθίζεται</a:t>
            </a:r>
          </a:p>
        </p:txBody>
      </p:sp>
      <p:sp>
        <p:nvSpPr>
          <p:cNvPr id="40972" name="Text Box 19"/>
          <p:cNvSpPr txBox="1">
            <a:spLocks noChangeArrowheads="1"/>
          </p:cNvSpPr>
          <p:nvPr/>
        </p:nvSpPr>
        <p:spPr bwMode="auto">
          <a:xfrm>
            <a:off x="250825" y="3573463"/>
            <a:ext cx="1873250" cy="366712"/>
          </a:xfrm>
          <a:prstGeom prst="rect">
            <a:avLst/>
          </a:prstGeom>
          <a:noFill/>
          <a:ln w="9525">
            <a:noFill/>
            <a:miter lim="800000"/>
            <a:headEnd/>
            <a:tailEnd/>
          </a:ln>
        </p:spPr>
        <p:txBody>
          <a:bodyPr>
            <a:spAutoFit/>
          </a:bodyPr>
          <a:lstStyle/>
          <a:p>
            <a:pPr>
              <a:spcBef>
                <a:spcPct val="50000"/>
              </a:spcBef>
            </a:pPr>
            <a:endParaRPr lang="el-GR"/>
          </a:p>
        </p:txBody>
      </p:sp>
      <p:sp>
        <p:nvSpPr>
          <p:cNvPr id="40973" name="Text Box 20"/>
          <p:cNvSpPr txBox="1">
            <a:spLocks noChangeArrowheads="1"/>
          </p:cNvSpPr>
          <p:nvPr/>
        </p:nvSpPr>
        <p:spPr bwMode="auto">
          <a:xfrm>
            <a:off x="250825" y="3500438"/>
            <a:ext cx="2124075" cy="779462"/>
          </a:xfrm>
          <a:prstGeom prst="rect">
            <a:avLst/>
          </a:prstGeom>
          <a:noFill/>
          <a:ln w="9525">
            <a:noFill/>
            <a:miter lim="800000"/>
            <a:headEnd/>
            <a:tailEnd/>
          </a:ln>
        </p:spPr>
        <p:txBody>
          <a:bodyPr>
            <a:spAutoFit/>
          </a:bodyPr>
          <a:lstStyle/>
          <a:p>
            <a:pPr>
              <a:spcBef>
                <a:spcPct val="50000"/>
              </a:spcBef>
            </a:pPr>
            <a:r>
              <a:rPr lang="el-GR" b="1"/>
              <a:t>Αναδύεται</a:t>
            </a:r>
          </a:p>
          <a:p>
            <a:pPr>
              <a:spcBef>
                <a:spcPct val="50000"/>
              </a:spcBef>
            </a:pPr>
            <a:endParaRPr lang="el-GR" b="1"/>
          </a:p>
        </p:txBody>
      </p:sp>
      <p:sp>
        <p:nvSpPr>
          <p:cNvPr id="40974" name="Text Box 21"/>
          <p:cNvSpPr txBox="1">
            <a:spLocks noChangeArrowheads="1"/>
          </p:cNvSpPr>
          <p:nvPr/>
        </p:nvSpPr>
        <p:spPr bwMode="auto">
          <a:xfrm>
            <a:off x="7092950" y="3213100"/>
            <a:ext cx="1800225" cy="915988"/>
          </a:xfrm>
          <a:prstGeom prst="rect">
            <a:avLst/>
          </a:prstGeom>
          <a:noFill/>
          <a:ln w="9525">
            <a:noFill/>
            <a:miter lim="800000"/>
            <a:headEnd/>
            <a:tailEnd/>
          </a:ln>
        </p:spPr>
        <p:txBody>
          <a:bodyPr>
            <a:spAutoFit/>
          </a:bodyPr>
          <a:lstStyle/>
          <a:p>
            <a:pPr>
              <a:spcBef>
                <a:spcPct val="50000"/>
              </a:spcBef>
            </a:pPr>
            <a:r>
              <a:rPr lang="el-GR" b="1"/>
              <a:t>Ενεργοποιεί τον δεξί κινητήρα</a:t>
            </a:r>
            <a:r>
              <a:rPr lang="el-GR"/>
              <a:t> </a:t>
            </a:r>
          </a:p>
        </p:txBody>
      </p:sp>
      <p:sp>
        <p:nvSpPr>
          <p:cNvPr id="40975" name="Text Box 22"/>
          <p:cNvSpPr txBox="1">
            <a:spLocks noChangeArrowheads="1"/>
          </p:cNvSpPr>
          <p:nvPr/>
        </p:nvSpPr>
        <p:spPr bwMode="auto">
          <a:xfrm>
            <a:off x="7164388" y="5157788"/>
            <a:ext cx="1655762" cy="1328737"/>
          </a:xfrm>
          <a:prstGeom prst="rect">
            <a:avLst/>
          </a:prstGeom>
          <a:noFill/>
          <a:ln w="9525">
            <a:noFill/>
            <a:miter lim="800000"/>
            <a:headEnd/>
            <a:tailEnd/>
          </a:ln>
        </p:spPr>
        <p:txBody>
          <a:bodyPr>
            <a:spAutoFit/>
          </a:bodyPr>
          <a:lstStyle/>
          <a:p>
            <a:pPr>
              <a:spcBef>
                <a:spcPct val="50000"/>
              </a:spcBef>
            </a:pPr>
            <a:r>
              <a:rPr lang="el-GR" b="1"/>
              <a:t>Ενεργοποιεί τον αριστερό κινητήρα</a:t>
            </a:r>
          </a:p>
          <a:p>
            <a:pPr>
              <a:spcBef>
                <a:spcPct val="50000"/>
              </a:spcBef>
            </a:pPr>
            <a:endParaRPr lang="el-GR"/>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Σωστή λειτουργία Ρομπότ</a:t>
            </a:r>
            <a:endParaRPr lang="en-GB" dirty="0"/>
          </a:p>
        </p:txBody>
      </p:sp>
      <p:pic>
        <p:nvPicPr>
          <p:cNvPr id="4" name="Content Placeholder 3" descr="DSC05618.jpg"/>
          <p:cNvPicPr>
            <a:picLocks noGrp="1" noChangeAspect="1"/>
          </p:cNvPicPr>
          <p:nvPr>
            <p:ph idx="1"/>
          </p:nvPr>
        </p:nvPicPr>
        <p:blipFill>
          <a:blip r:embed="rId2" cstate="print"/>
          <a:stretch>
            <a:fillRect/>
          </a:stretch>
        </p:blipFill>
        <p:spPr>
          <a:xfrm>
            <a:off x="5580112" y="1988840"/>
            <a:ext cx="3292078" cy="4389437"/>
          </a:xfrm>
        </p:spPr>
      </p:pic>
      <p:sp>
        <p:nvSpPr>
          <p:cNvPr id="5" name="Rectangle 4"/>
          <p:cNvSpPr/>
          <p:nvPr/>
        </p:nvSpPr>
        <p:spPr>
          <a:xfrm>
            <a:off x="0" y="1916832"/>
            <a:ext cx="5436096" cy="3416320"/>
          </a:xfrm>
          <a:prstGeom prst="rect">
            <a:avLst/>
          </a:prstGeom>
        </p:spPr>
        <p:txBody>
          <a:bodyPr wrap="square">
            <a:spAutoFit/>
          </a:bodyPr>
          <a:lstStyle/>
          <a:p>
            <a:endParaRPr lang="el-GR" dirty="0" smtClean="0"/>
          </a:p>
          <a:p>
            <a:endParaRPr lang="el-GR" dirty="0" smtClean="0"/>
          </a:p>
          <a:p>
            <a:endParaRPr lang="el-GR" dirty="0" smtClean="0"/>
          </a:p>
          <a:p>
            <a:r>
              <a:rPr lang="el-GR" dirty="0" smtClean="0"/>
              <a:t>Τοποθετούμε στο δίκτυ που υπάρχει στη βάση ρομπότ βαρίδια  Ο </a:t>
            </a:r>
            <a:r>
              <a:rPr lang="el-GR" dirty="0" smtClean="0"/>
              <a:t>σκοπός είναι να πετύχουμε ουδέτερη άνωση. Δηλαδή το ρομπότ να παραμένει στο βάθος που το στέλνουμε, χωρίς να χρειάζεται να λειτουργεί ο κινητήρας ύψους-βάθους</a:t>
            </a:r>
            <a:r>
              <a:rPr lang="el-GR" i="1" dirty="0" smtClean="0"/>
              <a:t>(Στην πράξη είναι δύσκολο να πετύχουμε ουδέτερη άνωση. Η καλύτερη λύση είναι η ελαφρώς θετική, δηλαδή όταν δεν λειτουργεί ο κινητήρας  </a:t>
            </a:r>
            <a:r>
              <a:rPr lang="el-GR" dirty="0" smtClean="0"/>
              <a:t>το ρομπότ να ανεβαίνει πολύ σιγά)</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Grp="1"/>
          </p:cNvSpPr>
          <p:nvPr>
            <p:ph type="title"/>
          </p:nvPr>
        </p:nvSpPr>
        <p:spPr>
          <a:xfrm>
            <a:off x="457200" y="704850"/>
            <a:ext cx="8229600" cy="1143000"/>
          </a:xfrm>
        </p:spPr>
        <p:txBody>
          <a:bodyPr/>
          <a:lstStyle/>
          <a:p>
            <a:r>
              <a:rPr lang="el-GR" dirty="0" smtClean="0"/>
              <a:t>ΜΠΑΤΑΡΙΑ</a:t>
            </a:r>
          </a:p>
        </p:txBody>
      </p:sp>
      <p:sp>
        <p:nvSpPr>
          <p:cNvPr id="20482" name="Rectangle 5"/>
          <p:cNvSpPr>
            <a:spLocks noGrp="1"/>
          </p:cNvSpPr>
          <p:nvPr>
            <p:ph type="body" sz="half" idx="1"/>
          </p:nvPr>
        </p:nvSpPr>
        <p:spPr>
          <a:xfrm>
            <a:off x="468313" y="2781300"/>
            <a:ext cx="4038600" cy="4389438"/>
          </a:xfrm>
        </p:spPr>
        <p:txBody>
          <a:bodyPr/>
          <a:lstStyle/>
          <a:p>
            <a:pPr>
              <a:buFont typeface="Wingdings 2" pitchFamily="18" charset="2"/>
              <a:buNone/>
            </a:pPr>
            <a:r>
              <a:rPr lang="el-GR" sz="3200" dirty="0" smtClean="0">
                <a:latin typeface="Calibri" pitchFamily="34" charset="0"/>
              </a:rPr>
              <a:t>   Η μπαταρία που απαιτείται για την λειτουργία του υδρορομπότ         είναι 12 </a:t>
            </a:r>
            <a:r>
              <a:rPr lang="en-US" sz="3200" dirty="0" smtClean="0">
                <a:latin typeface="Calibri" pitchFamily="34" charset="0"/>
              </a:rPr>
              <a:t>V</a:t>
            </a:r>
            <a:r>
              <a:rPr lang="el-GR" sz="3200" dirty="0" smtClean="0">
                <a:latin typeface="Calibri" pitchFamily="34" charset="0"/>
              </a:rPr>
              <a:t> τάση</a:t>
            </a:r>
          </a:p>
          <a:p>
            <a:pPr>
              <a:buFont typeface="Wingdings 2" pitchFamily="18" charset="2"/>
              <a:buNone/>
            </a:pPr>
            <a:r>
              <a:rPr lang="el-GR" sz="3200" dirty="0" smtClean="0">
                <a:latin typeface="Calibri" pitchFamily="34" charset="0"/>
              </a:rPr>
              <a:t>   7,5 ΜΑ </a:t>
            </a:r>
          </a:p>
          <a:p>
            <a:pPr>
              <a:buFont typeface="Wingdings 2" pitchFamily="18" charset="2"/>
              <a:buNone/>
            </a:pPr>
            <a:r>
              <a:rPr lang="el-GR" sz="3200" dirty="0" smtClean="0">
                <a:latin typeface="Calibri" pitchFamily="34" charset="0"/>
              </a:rPr>
              <a:t>   χωρητικότητα</a:t>
            </a:r>
            <a:r>
              <a:rPr lang="el-GR" sz="2200" dirty="0" smtClean="0">
                <a:latin typeface="Arial" charset="0"/>
              </a:rPr>
              <a:t> </a:t>
            </a:r>
          </a:p>
        </p:txBody>
      </p:sp>
      <p:pic>
        <p:nvPicPr>
          <p:cNvPr id="20483" name="Content Placeholder 3" descr="μπαταρία.JPG"/>
          <p:cNvPicPr>
            <a:picLocks noGrp="1" noChangeAspect="1"/>
          </p:cNvPicPr>
          <p:nvPr>
            <p:ph type="body" sz="half" idx="2"/>
          </p:nvPr>
        </p:nvPicPr>
        <p:blipFill>
          <a:blip r:embed="rId3" cstate="print"/>
          <a:srcRect/>
          <a:stretch>
            <a:fillRect/>
          </a:stretch>
        </p:blipFill>
        <p:spPr>
          <a:xfrm>
            <a:off x="4356100" y="2636838"/>
            <a:ext cx="4402138" cy="2805112"/>
          </a:xfrm>
        </p:spPr>
      </p:pic>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 Τίτλος"/>
          <p:cNvSpPr>
            <a:spLocks noGrp="1"/>
          </p:cNvSpPr>
          <p:nvPr>
            <p:ph type="title"/>
          </p:nvPr>
        </p:nvSpPr>
        <p:spPr>
          <a:xfrm>
            <a:off x="457200" y="704850"/>
            <a:ext cx="8229600" cy="852488"/>
          </a:xfrm>
        </p:spPr>
        <p:txBody>
          <a:bodyPr/>
          <a:lstStyle/>
          <a:p>
            <a:pPr eaLnBrk="1" hangingPunct="1"/>
            <a:r>
              <a:rPr lang="el-GR" smtClean="0"/>
              <a:t>Κατασκευή </a:t>
            </a:r>
            <a:r>
              <a:rPr lang="en-US" smtClean="0"/>
              <a:t>Hydrorobot</a:t>
            </a:r>
          </a:p>
        </p:txBody>
      </p:sp>
      <p:pic>
        <p:nvPicPr>
          <p:cNvPr id="22530" name="3 - Θέση περιεχομένου" descr="DSC05456.JPG"/>
          <p:cNvPicPr>
            <a:picLocks noGrp="1" noChangeAspect="1"/>
          </p:cNvPicPr>
          <p:nvPr>
            <p:ph idx="1"/>
          </p:nvPr>
        </p:nvPicPr>
        <p:blipFill>
          <a:blip r:embed="rId3" cstate="print"/>
          <a:srcRect/>
          <a:stretch>
            <a:fillRect/>
          </a:stretch>
        </p:blipFill>
        <p:spPr>
          <a:xfrm>
            <a:off x="1116013" y="1557338"/>
            <a:ext cx="7056437" cy="4256087"/>
          </a:xfrm>
        </p:spPr>
      </p:pic>
      <p:sp>
        <p:nvSpPr>
          <p:cNvPr id="22531" name="4 - Ορθογώνιο"/>
          <p:cNvSpPr>
            <a:spLocks noChangeArrowheads="1"/>
          </p:cNvSpPr>
          <p:nvPr/>
        </p:nvSpPr>
        <p:spPr bwMode="auto">
          <a:xfrm>
            <a:off x="2843213" y="6021388"/>
            <a:ext cx="4033837" cy="519112"/>
          </a:xfrm>
          <a:prstGeom prst="rect">
            <a:avLst/>
          </a:prstGeom>
          <a:noFill/>
          <a:ln w="9525">
            <a:noFill/>
            <a:miter lim="800000"/>
            <a:headEnd/>
            <a:tailEnd/>
          </a:ln>
        </p:spPr>
        <p:txBody>
          <a:bodyPr>
            <a:spAutoFit/>
          </a:bodyPr>
          <a:lstStyle/>
          <a:p>
            <a:r>
              <a:rPr lang="el-GR" sz="2800" b="1">
                <a:latin typeface="Constantia" pitchFamily="18" charset="0"/>
              </a:rPr>
              <a:t>Κόψιμο σωλήνα</a:t>
            </a:r>
            <a:endParaRPr lang="en-US" sz="2800" b="1">
              <a:latin typeface="Constantia" pitchFamily="18" charset="0"/>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850"/>
            <a:ext cx="8229600" cy="779463"/>
          </a:xfrm>
        </p:spPr>
        <p:txBody>
          <a:bodyPr>
            <a:normAutofit fontScale="90000"/>
          </a:bodyPr>
          <a:lstStyle/>
          <a:p>
            <a:pPr eaLnBrk="1" fontAlgn="auto" hangingPunct="1">
              <a:spcAft>
                <a:spcPts val="0"/>
              </a:spcAft>
              <a:defRPr/>
            </a:pPr>
            <a:r>
              <a:rPr lang="el-GR" dirty="0" smtClean="0"/>
              <a:t>Κατασκευή </a:t>
            </a:r>
            <a:r>
              <a:rPr lang="en-US" dirty="0" smtClean="0"/>
              <a:t>Hydrorobot</a:t>
            </a:r>
            <a:endParaRPr lang="en-US" dirty="0"/>
          </a:p>
        </p:txBody>
      </p:sp>
      <p:pic>
        <p:nvPicPr>
          <p:cNvPr id="24578" name="3 - Θέση περιεχομένου" descr="DSC05455.JPG"/>
          <p:cNvPicPr>
            <a:picLocks noGrp="1" noChangeAspect="1"/>
          </p:cNvPicPr>
          <p:nvPr>
            <p:ph idx="1"/>
          </p:nvPr>
        </p:nvPicPr>
        <p:blipFill>
          <a:blip r:embed="rId3" cstate="print"/>
          <a:srcRect/>
          <a:stretch>
            <a:fillRect/>
          </a:stretch>
        </p:blipFill>
        <p:spPr>
          <a:xfrm>
            <a:off x="755650" y="1484313"/>
            <a:ext cx="7777163" cy="4556125"/>
          </a:xfrm>
        </p:spPr>
      </p:pic>
      <p:sp>
        <p:nvSpPr>
          <p:cNvPr id="24579" name="4 - Ορθογώνιο"/>
          <p:cNvSpPr>
            <a:spLocks noChangeArrowheads="1"/>
          </p:cNvSpPr>
          <p:nvPr/>
        </p:nvSpPr>
        <p:spPr bwMode="auto">
          <a:xfrm>
            <a:off x="1619250" y="6092825"/>
            <a:ext cx="6097588" cy="519113"/>
          </a:xfrm>
          <a:prstGeom prst="rect">
            <a:avLst/>
          </a:prstGeom>
          <a:noFill/>
          <a:ln w="9525">
            <a:noFill/>
            <a:miter lim="800000"/>
            <a:headEnd/>
            <a:tailEnd/>
          </a:ln>
        </p:spPr>
        <p:txBody>
          <a:bodyPr>
            <a:spAutoFit/>
          </a:bodyPr>
          <a:lstStyle/>
          <a:p>
            <a:r>
              <a:rPr lang="el-GR" sz="2800" b="1">
                <a:latin typeface="Constantia" pitchFamily="18" charset="0"/>
              </a:rPr>
              <a:t>Δημιουργία τμημάτων </a:t>
            </a:r>
            <a:r>
              <a:rPr lang="en-US" sz="2800" b="1">
                <a:latin typeface="Constantia" pitchFamily="18" charset="0"/>
              </a:rPr>
              <a:t>Hydrorobot</a:t>
            </a:r>
          </a:p>
        </p:txBody>
      </p:sp>
    </p:spTree>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493</TotalTime>
  <Words>357</Words>
  <Application>Microsoft Office PowerPoint</Application>
  <PresentationFormat>On-screen Show (4:3)</PresentationFormat>
  <Paragraphs>41</Paragraphs>
  <Slides>17</Slides>
  <Notes>13</Notes>
  <HiddenSlides>0</HiddenSlides>
  <MMClips>2</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Ροή</vt:lpstr>
      <vt:lpstr>     Κατασκευή Hydrorobot και έλεγχος λειτουργίας του</vt:lpstr>
      <vt:lpstr>Slide 2</vt:lpstr>
      <vt:lpstr> Το Hydrorobot!</vt:lpstr>
      <vt:lpstr>Κινητήρες υδρορομπότ</vt:lpstr>
      <vt:lpstr>Χειριστήριο λειτουργίας του </vt:lpstr>
      <vt:lpstr>Σωστή λειτουργία Ρομπότ</vt:lpstr>
      <vt:lpstr>ΜΠΑΤΑΡΙΑ</vt:lpstr>
      <vt:lpstr>Κατασκευή Hydrorobot</vt:lpstr>
      <vt:lpstr>Κατασκευή Hydrorobot</vt:lpstr>
      <vt:lpstr>Κατασκευή Hydrorobot</vt:lpstr>
      <vt:lpstr>Κατασκευή Hydrorobot</vt:lpstr>
      <vt:lpstr>Κατασκευή Hydrorobot</vt:lpstr>
      <vt:lpstr>Κατασκευή Hydrorobot</vt:lpstr>
      <vt:lpstr>Κατασκευή Hydrorobot</vt:lpstr>
      <vt:lpstr> Παρακολούθηση  λειτουργίας   υδρορομπότ   στο χώρο των   βρυσών</vt:lpstr>
      <vt:lpstr>Βίντεο δοκιμής Hydrorobot</vt:lpstr>
      <vt:lpstr>Βίντεο δοκιμής Hydrorobot στην παραλία Αγίου Κοσμά</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Ασθένειες από το κάπνισμα</dc:title>
  <dc:creator>ΓΙΑΝΝΗΣ ΓΑΝΤΖΙΔΗΣ</dc:creator>
  <cp:lastModifiedBy>Kostas Tzigounakis</cp:lastModifiedBy>
  <cp:revision>46</cp:revision>
  <dcterms:created xsi:type="dcterms:W3CDTF">2014-02-01T20:02:28Z</dcterms:created>
  <dcterms:modified xsi:type="dcterms:W3CDTF">2014-05-14T21:30:56Z</dcterms:modified>
</cp:coreProperties>
</file>