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57" r:id="rId5"/>
    <p:sldId id="260" r:id="rId6"/>
  </p:sldIdLst>
  <p:sldSz cx="7556500" cy="10693400"/>
  <p:notesSz cx="7556500" cy="106934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452" y="21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otes Placeholder"/>
          <p:cNvSpPr>
            <a:spLocks noGrp="1"/>
          </p:cNvSpPr>
          <p:nvPr>
            <p:ph type="body" idx="1"/>
          </p:nvPr>
        </p:nvSpPr>
        <p:spPr bwMode="auto">
          <a:xfrm>
            <a:off x="-2147483648" y="-2147483648"/>
            <a:ext cx="0" cy="0"/>
          </a:xfrm>
          <a:prstGeom prst="rect">
            <a:avLst/>
          </a:prstGeom>
          <a:noFill/>
          <a:ln>
            <a:miter lim="800000"/>
            <a:headEnd/>
            <a:tailEnd/>
          </a:ln>
        </p:spPr>
        <p:txBody>
          <a:bodyPr/>
          <a:lstStyle/>
          <a:p>
            <a:pPr>
              <a:spcBef>
                <a:spcPct val="0"/>
              </a:spcBef>
            </a:pPr>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otes Placeholder"/>
          <p:cNvSpPr>
            <a:spLocks noGrp="1"/>
          </p:cNvSpPr>
          <p:nvPr>
            <p:ph type="body" idx="1"/>
          </p:nvPr>
        </p:nvSpPr>
        <p:spPr bwMode="auto">
          <a:xfrm>
            <a:off x="-2147483648" y="-2147483648"/>
            <a:ext cx="0" cy="0"/>
          </a:xfrm>
          <a:prstGeom prst="rect">
            <a:avLst/>
          </a:prstGeom>
          <a:noFill/>
          <a:ln>
            <a:miter lim="800000"/>
            <a:headEnd/>
            <a:tailEnd/>
          </a:ln>
        </p:spPr>
        <p:txBody>
          <a:bodyPr/>
          <a:lstStyle/>
          <a:p>
            <a:pPr>
              <a:spcBef>
                <a:spcPct val="0"/>
              </a:spcBef>
            </a:pPr>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3"/>
          </a:xfrm>
          <a:prstGeom prst="rect">
            <a:avLst/>
          </a:prstGeom>
        </p:spPr>
        <p:txBody>
          <a:bodyPr/>
          <a:lstStyle>
            <a:lvl1pPr>
              <a:defRPr/>
            </a:lvl1pPr>
          </a:lstStyle>
          <a:p>
            <a:endParaRPr/>
          </a:p>
        </p:txBody>
      </p:sp>
      <p:sp>
        <p:nvSpPr>
          <p:cNvPr id="3" name="Holder 3"/>
          <p:cNvSpPr>
            <a:spLocks noGrp="1"/>
          </p:cNvSpPr>
          <p:nvPr>
            <p:ph type="subTitle" idx="4"/>
          </p:nvPr>
        </p:nvSpPr>
        <p:spPr>
          <a:xfrm>
            <a:off x="1133475" y="5988304"/>
            <a:ext cx="5289549" cy="267335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CB9ADE86-CE69-4C6A-8464-1AB740D59967}" type="datetimeFigureOut">
              <a:rPr lang="en-US"/>
              <a:pPr>
                <a:defRPr/>
              </a:pPr>
              <a:t>10/26/2015</a:t>
            </a:fld>
            <a:endParaRPr lang="en-US"/>
          </a:p>
        </p:txBody>
      </p:sp>
      <p:sp>
        <p:nvSpPr>
          <p:cNvPr id="6" name="Holder 6"/>
          <p:cNvSpPr>
            <a:spLocks noGrp="1"/>
          </p:cNvSpPr>
          <p:nvPr>
            <p:ph type="sldNum" sz="quarter" idx="12"/>
          </p:nvPr>
        </p:nvSpPr>
        <p:spPr/>
        <p:txBody>
          <a:bodyPr/>
          <a:lstStyle>
            <a:lvl1pPr>
              <a:defRPr/>
            </a:lvl1pPr>
          </a:lstStyle>
          <a:p>
            <a:pPr>
              <a:defRPr/>
            </a:pPr>
            <a:fld id="{AB00A21C-122A-4809-B2FE-EBAF91CC4511}"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type="body" idx="1"/>
          </p:nvPr>
        </p:nvSpPr>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D0F904BE-8B72-4B8D-BA38-198FA37786E6}" type="datetimeFigureOut">
              <a:rPr lang="en-US"/>
              <a:pPr>
                <a:defRPr/>
              </a:pPr>
              <a:t>10/26/2015</a:t>
            </a:fld>
            <a:endParaRPr lang="en-US"/>
          </a:p>
        </p:txBody>
      </p:sp>
      <p:sp>
        <p:nvSpPr>
          <p:cNvPr id="6" name="Holder 6"/>
          <p:cNvSpPr>
            <a:spLocks noGrp="1"/>
          </p:cNvSpPr>
          <p:nvPr>
            <p:ph type="sldNum" sz="quarter" idx="12"/>
          </p:nvPr>
        </p:nvSpPr>
        <p:spPr/>
        <p:txBody>
          <a:bodyPr/>
          <a:lstStyle>
            <a:lvl1pPr>
              <a:defRPr/>
            </a:lvl1pPr>
          </a:lstStyle>
          <a:p>
            <a:pPr>
              <a:defRPr/>
            </a:pPr>
            <a:fld id="{F797B73A-F15F-4171-8080-A85F6F31481C}"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5D095FBD-257C-48B6-8283-E30595816F97}" type="datetimeFigureOut">
              <a:rPr lang="en-US"/>
              <a:pPr>
                <a:defRPr/>
              </a:pPr>
              <a:t>10/26/2015</a:t>
            </a:fld>
            <a:endParaRPr lang="en-US"/>
          </a:p>
        </p:txBody>
      </p:sp>
      <p:sp>
        <p:nvSpPr>
          <p:cNvPr id="7" name="Holder 6"/>
          <p:cNvSpPr>
            <a:spLocks noGrp="1"/>
          </p:cNvSpPr>
          <p:nvPr>
            <p:ph type="sldNum" sz="quarter" idx="12"/>
          </p:nvPr>
        </p:nvSpPr>
        <p:spPr/>
        <p:txBody>
          <a:bodyPr/>
          <a:lstStyle>
            <a:lvl1pPr>
              <a:defRPr/>
            </a:lvl1pPr>
          </a:lstStyle>
          <a:p>
            <a:pPr>
              <a:defRPr/>
            </a:pPr>
            <a:fld id="{D2BA34EA-CC4F-441B-8FFB-7BABFCBFBC7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7D30246C-4A92-4314-B784-D995EB6CAD8E}" type="datetimeFigureOut">
              <a:rPr lang="en-US"/>
              <a:pPr>
                <a:defRPr/>
              </a:pPr>
              <a:t>10/26/2015</a:t>
            </a:fld>
            <a:endParaRPr lang="en-US"/>
          </a:p>
        </p:txBody>
      </p:sp>
      <p:sp>
        <p:nvSpPr>
          <p:cNvPr id="5" name="Holder 6"/>
          <p:cNvSpPr>
            <a:spLocks noGrp="1"/>
          </p:cNvSpPr>
          <p:nvPr>
            <p:ph type="sldNum" sz="quarter" idx="12"/>
          </p:nvPr>
        </p:nvSpPr>
        <p:spPr/>
        <p:txBody>
          <a:bodyPr/>
          <a:lstStyle>
            <a:lvl1pPr>
              <a:defRPr/>
            </a:lvl1pPr>
          </a:lstStyle>
          <a:p>
            <a:pPr>
              <a:defRPr/>
            </a:pPr>
            <a:fld id="{2A5D52F0-586A-43F7-AE84-33626B401FC2}"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A26AB78E-60A0-4EA5-BAB0-D404893F332E}" type="datetimeFigureOut">
              <a:rPr lang="en-US"/>
              <a:pPr>
                <a:defRPr/>
              </a:pPr>
              <a:t>10/26/2015</a:t>
            </a:fld>
            <a:endParaRPr lang="en-US"/>
          </a:p>
        </p:txBody>
      </p:sp>
      <p:sp>
        <p:nvSpPr>
          <p:cNvPr id="4" name="Holder 6"/>
          <p:cNvSpPr>
            <a:spLocks noGrp="1"/>
          </p:cNvSpPr>
          <p:nvPr>
            <p:ph type="sldNum" sz="quarter" idx="12"/>
          </p:nvPr>
        </p:nvSpPr>
        <p:spPr/>
        <p:txBody>
          <a:bodyPr/>
          <a:lstStyle>
            <a:lvl1pPr>
              <a:defRPr/>
            </a:lvl1pPr>
          </a:lstStyle>
          <a:p>
            <a:pPr>
              <a:defRPr/>
            </a:pPr>
            <a:fld id="{2BE516BE-6395-4D4D-A8B5-807A2934261E}"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k object 16"/>
          <p:cNvSpPr>
            <a:spLocks/>
          </p:cNvSpPr>
          <p:nvPr/>
        </p:nvSpPr>
        <p:spPr bwMode="auto">
          <a:xfrm>
            <a:off x="0" y="0"/>
            <a:ext cx="7556500" cy="10693400"/>
          </a:xfrm>
          <a:custGeom>
            <a:avLst/>
            <a:gdLst/>
            <a:ahLst/>
            <a:cxnLst>
              <a:cxn ang="0">
                <a:pos x="0" y="10693389"/>
              </a:cxn>
              <a:cxn ang="0">
                <a:pos x="7556500" y="10693389"/>
              </a:cxn>
              <a:cxn ang="0">
                <a:pos x="7556500" y="0"/>
              </a:cxn>
              <a:cxn ang="0">
                <a:pos x="0" y="0"/>
              </a:cxn>
              <a:cxn ang="0">
                <a:pos x="0" y="10693389"/>
              </a:cxn>
            </a:cxnLst>
            <a:rect l="0" t="0" r="r" b="b"/>
            <a:pathLst>
              <a:path w="7556500" h="10693400">
                <a:moveTo>
                  <a:pt x="0" y="10693389"/>
                </a:moveTo>
                <a:lnTo>
                  <a:pt x="7556500" y="10693389"/>
                </a:lnTo>
                <a:lnTo>
                  <a:pt x="7556500" y="0"/>
                </a:lnTo>
                <a:lnTo>
                  <a:pt x="0" y="0"/>
                </a:lnTo>
                <a:lnTo>
                  <a:pt x="0" y="10693389"/>
                </a:lnTo>
              </a:path>
            </a:pathLst>
          </a:custGeom>
          <a:solidFill>
            <a:srgbClr val="BFFFFF"/>
          </a:solidFill>
          <a:ln w="9525">
            <a:noFill/>
            <a:round/>
            <a:headEnd/>
            <a:tailEnd/>
          </a:ln>
        </p:spPr>
        <p:txBody>
          <a:bodyPr lIns="0" tIns="0" rIns="0" bIns="0"/>
          <a:lstStyle/>
          <a:p>
            <a:endParaRPr lang="el-GR"/>
          </a:p>
        </p:txBody>
      </p:sp>
      <p:sp>
        <p:nvSpPr>
          <p:cNvPr id="1027" name="Holder 2"/>
          <p:cNvSpPr>
            <a:spLocks noGrp="1"/>
          </p:cNvSpPr>
          <p:nvPr>
            <p:ph type="title"/>
          </p:nvPr>
        </p:nvSpPr>
        <p:spPr bwMode="auto">
          <a:xfrm>
            <a:off x="377825" y="427038"/>
            <a:ext cx="6800850" cy="17113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l-GR" smtClean="0"/>
          </a:p>
        </p:txBody>
      </p:sp>
      <p:sp>
        <p:nvSpPr>
          <p:cNvPr id="1028" name="Holder 3"/>
          <p:cNvSpPr>
            <a:spLocks noGrp="1"/>
          </p:cNvSpPr>
          <p:nvPr>
            <p:ph type="body" idx="1"/>
          </p:nvPr>
        </p:nvSpPr>
        <p:spPr bwMode="auto">
          <a:xfrm>
            <a:off x="377825" y="2459038"/>
            <a:ext cx="6800850" cy="70580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l-GR" smtClean="0"/>
          </a:p>
        </p:txBody>
      </p:sp>
      <p:sp>
        <p:nvSpPr>
          <p:cNvPr id="4" name="Holder 4"/>
          <p:cNvSpPr>
            <a:spLocks noGrp="1"/>
          </p:cNvSpPr>
          <p:nvPr>
            <p:ph type="ftr" sz="quarter" idx="5"/>
          </p:nvPr>
        </p:nvSpPr>
        <p:spPr>
          <a:xfrm>
            <a:off x="2568575" y="9944100"/>
            <a:ext cx="2419350" cy="534988"/>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cs typeface="+mn-cs"/>
              </a:defRPr>
            </a:lvl1pPr>
          </a:lstStyle>
          <a:p>
            <a:pPr>
              <a:defRPr/>
            </a:pPr>
            <a:endParaRPr/>
          </a:p>
        </p:txBody>
      </p:sp>
      <p:sp>
        <p:nvSpPr>
          <p:cNvPr id="5" name="Holder 5"/>
          <p:cNvSpPr>
            <a:spLocks noGrp="1"/>
          </p:cNvSpPr>
          <p:nvPr>
            <p:ph type="dt" sz="half" idx="6"/>
          </p:nvPr>
        </p:nvSpPr>
        <p:spPr>
          <a:xfrm>
            <a:off x="377825" y="9944100"/>
            <a:ext cx="1738313" cy="534988"/>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cs typeface="+mn-cs"/>
              </a:defRPr>
            </a:lvl1pPr>
          </a:lstStyle>
          <a:p>
            <a:pPr>
              <a:defRPr/>
            </a:pPr>
            <a:fld id="{E5819DE9-55E5-4D50-9334-411988C435B2}" type="datetimeFigureOut">
              <a:rPr lang="en-US"/>
              <a:pPr>
                <a:defRPr/>
              </a:pPr>
              <a:t>10/26/2015</a:t>
            </a:fld>
            <a:endParaRPr lang="en-US"/>
          </a:p>
        </p:txBody>
      </p:sp>
      <p:sp>
        <p:nvSpPr>
          <p:cNvPr id="6" name="Holder 6"/>
          <p:cNvSpPr>
            <a:spLocks noGrp="1"/>
          </p:cNvSpPr>
          <p:nvPr>
            <p:ph type="sldNum" sz="quarter" idx="7"/>
          </p:nvPr>
        </p:nvSpPr>
        <p:spPr>
          <a:xfrm>
            <a:off x="5440363" y="9944100"/>
            <a:ext cx="1738312" cy="534988"/>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cs typeface="+mn-cs"/>
              </a:defRPr>
            </a:lvl1pPr>
          </a:lstStyle>
          <a:p>
            <a:pPr>
              <a:defRPr/>
            </a:pPr>
            <a:fld id="{F9FF4479-86AB-4387-8DF5-95715ADCE87C}"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www.arduino.cc/"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hyperlink" Target="http://grobot.g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0"/>
            <a:ext cx="7556500" cy="897682"/>
          </a:xfrm>
          <a:prstGeom prst="rect">
            <a:avLst/>
          </a:prstGeom>
        </p:spPr>
        <p:txBody>
          <a:bodyPr wrap="square" lIns="0" tIns="0" rIns="0" bIns="0">
            <a:spAutoFit/>
          </a:bodyPr>
          <a:lstStyle/>
          <a:p>
            <a:pPr marL="1905" algn="ctr" fontAlgn="auto">
              <a:lnSpc>
                <a:spcPts val="1410"/>
              </a:lnSpc>
              <a:spcBef>
                <a:spcPts val="0"/>
              </a:spcBef>
              <a:spcAft>
                <a:spcPts val="0"/>
              </a:spcAft>
              <a:defRPr/>
            </a:pPr>
            <a:endParaRPr lang="en-GB" sz="3200" b="1" spc="-15" dirty="0" smtClean="0">
              <a:latin typeface="Times New Roman"/>
              <a:cs typeface="Times New Roman"/>
            </a:endParaRPr>
          </a:p>
          <a:p>
            <a:pPr marL="1905" algn="ctr" fontAlgn="auto">
              <a:lnSpc>
                <a:spcPts val="1410"/>
              </a:lnSpc>
              <a:spcBef>
                <a:spcPts val="0"/>
              </a:spcBef>
              <a:spcAft>
                <a:spcPts val="0"/>
              </a:spcAft>
              <a:defRPr/>
            </a:pPr>
            <a:r>
              <a:rPr sz="3200" b="1" spc="-15" dirty="0" smtClean="0">
                <a:latin typeface="Times New Roman"/>
                <a:cs typeface="Times New Roman"/>
              </a:rPr>
              <a:t>Π</a:t>
            </a:r>
            <a:r>
              <a:rPr sz="3200" b="1" spc="-195" dirty="0" smtClean="0">
                <a:latin typeface="Times New Roman"/>
                <a:cs typeface="Times New Roman"/>
              </a:rPr>
              <a:t>Ρ</a:t>
            </a:r>
            <a:r>
              <a:rPr sz="3200" b="1" dirty="0" smtClean="0">
                <a:latin typeface="Times New Roman"/>
                <a:cs typeface="Times New Roman"/>
              </a:rPr>
              <a:t>Α</a:t>
            </a:r>
            <a:r>
              <a:rPr sz="3200" b="1" spc="-15" dirty="0" smtClean="0">
                <a:latin typeface="Times New Roman"/>
                <a:cs typeface="Times New Roman"/>
              </a:rPr>
              <a:t>ΚΤ</a:t>
            </a:r>
            <a:r>
              <a:rPr sz="3200" b="1" dirty="0" smtClean="0">
                <a:latin typeface="Times New Roman"/>
                <a:cs typeface="Times New Roman"/>
              </a:rPr>
              <a:t>Ι</a:t>
            </a:r>
            <a:r>
              <a:rPr sz="3200" b="1" spc="-5" dirty="0" smtClean="0">
                <a:latin typeface="Times New Roman"/>
                <a:cs typeface="Times New Roman"/>
              </a:rPr>
              <a:t>Κ</a:t>
            </a:r>
            <a:r>
              <a:rPr sz="3200" b="1" spc="-10" dirty="0" smtClean="0">
                <a:latin typeface="Times New Roman"/>
                <a:cs typeface="Times New Roman"/>
              </a:rPr>
              <a:t>Η</a:t>
            </a:r>
            <a:r>
              <a:rPr sz="3200" b="1" dirty="0" smtClean="0">
                <a:latin typeface="Times New Roman"/>
                <a:cs typeface="Times New Roman"/>
              </a:rPr>
              <a:t> </a:t>
            </a:r>
            <a:r>
              <a:rPr sz="3200" b="1" spc="-15" dirty="0">
                <a:latin typeface="Times New Roman"/>
                <a:cs typeface="Times New Roman"/>
              </a:rPr>
              <a:t>Ρ</a:t>
            </a:r>
            <a:r>
              <a:rPr sz="3200" b="1" spc="-5" dirty="0">
                <a:latin typeface="Times New Roman"/>
                <a:cs typeface="Times New Roman"/>
              </a:rPr>
              <a:t>Ο</a:t>
            </a:r>
            <a:r>
              <a:rPr sz="3200" b="1" spc="-15" dirty="0">
                <a:latin typeface="Times New Roman"/>
                <a:cs typeface="Times New Roman"/>
              </a:rPr>
              <a:t>ΜΠΟΤ</a:t>
            </a:r>
            <a:r>
              <a:rPr sz="3200" b="1" dirty="0">
                <a:latin typeface="Times New Roman"/>
                <a:cs typeface="Times New Roman"/>
              </a:rPr>
              <a:t>Ι</a:t>
            </a:r>
            <a:r>
              <a:rPr sz="3200" b="1" spc="-5" dirty="0">
                <a:latin typeface="Times New Roman"/>
                <a:cs typeface="Times New Roman"/>
              </a:rPr>
              <a:t>Κ</a:t>
            </a:r>
            <a:r>
              <a:rPr sz="3200" b="1" spc="-10" dirty="0">
                <a:latin typeface="Times New Roman"/>
                <a:cs typeface="Times New Roman"/>
              </a:rPr>
              <a:t>Η</a:t>
            </a:r>
            <a:endParaRPr sz="3200" dirty="0">
              <a:latin typeface="Times New Roman"/>
              <a:cs typeface="Times New Roman"/>
            </a:endParaRPr>
          </a:p>
          <a:p>
            <a:pPr marL="39370" algn="ctr" fontAlgn="auto">
              <a:lnSpc>
                <a:spcPts val="1380"/>
              </a:lnSpc>
              <a:spcBef>
                <a:spcPts val="0"/>
              </a:spcBef>
              <a:spcAft>
                <a:spcPts val="0"/>
              </a:spcAft>
              <a:defRPr/>
            </a:pPr>
            <a:endParaRPr lang="en-US" sz="3200" spc="-35" dirty="0" smtClean="0">
              <a:latin typeface="Times New Roman"/>
              <a:cs typeface="Times New Roman"/>
            </a:endParaRPr>
          </a:p>
          <a:p>
            <a:pPr marL="39370" algn="ctr" fontAlgn="auto">
              <a:lnSpc>
                <a:spcPts val="1380"/>
              </a:lnSpc>
              <a:spcBef>
                <a:spcPts val="0"/>
              </a:spcBef>
              <a:spcAft>
                <a:spcPts val="0"/>
              </a:spcAft>
              <a:defRPr/>
            </a:pPr>
            <a:endParaRPr lang="en-US" sz="3200" spc="-35" dirty="0" smtClean="0">
              <a:latin typeface="Times New Roman"/>
              <a:cs typeface="Times New Roman"/>
            </a:endParaRPr>
          </a:p>
          <a:p>
            <a:pPr marL="39370" algn="ctr" fontAlgn="auto">
              <a:lnSpc>
                <a:spcPts val="1380"/>
              </a:lnSpc>
              <a:spcBef>
                <a:spcPts val="0"/>
              </a:spcBef>
              <a:spcAft>
                <a:spcPts val="0"/>
              </a:spcAft>
              <a:defRPr/>
            </a:pPr>
            <a:r>
              <a:rPr sz="3200" spc="-35" dirty="0" smtClean="0">
                <a:latin typeface="Times New Roman"/>
                <a:cs typeface="Times New Roman"/>
              </a:rPr>
              <a:t>Τ</a:t>
            </a:r>
            <a:r>
              <a:rPr sz="3200" dirty="0" smtClean="0">
                <a:latin typeface="Times New Roman"/>
                <a:cs typeface="Times New Roman"/>
              </a:rPr>
              <a:t>Ο ΠΡ</a:t>
            </a:r>
            <a:r>
              <a:rPr sz="3200" spc="-5" dirty="0" smtClean="0">
                <a:latin typeface="Times New Roman"/>
                <a:cs typeface="Times New Roman"/>
              </a:rPr>
              <a:t>Ω</a:t>
            </a:r>
            <a:r>
              <a:rPr sz="3200" spc="-35" dirty="0" smtClean="0">
                <a:latin typeface="Times New Roman"/>
                <a:cs typeface="Times New Roman"/>
              </a:rPr>
              <a:t>Τ</a:t>
            </a:r>
            <a:r>
              <a:rPr sz="3200" dirty="0" smtClean="0">
                <a:latin typeface="Times New Roman"/>
                <a:cs typeface="Times New Roman"/>
              </a:rPr>
              <a:t>Ο </a:t>
            </a:r>
            <a:r>
              <a:rPr sz="3200" spc="-10" dirty="0">
                <a:latin typeface="Times New Roman"/>
                <a:cs typeface="Times New Roman"/>
              </a:rPr>
              <a:t>Μ</a:t>
            </a:r>
            <a:r>
              <a:rPr sz="3200" spc="-60" dirty="0">
                <a:latin typeface="Times New Roman"/>
                <a:cs typeface="Times New Roman"/>
              </a:rPr>
              <a:t>Ο</a:t>
            </a:r>
            <a:r>
              <a:rPr sz="3200" dirty="0">
                <a:latin typeface="Times New Roman"/>
                <a:cs typeface="Times New Roman"/>
              </a:rPr>
              <a:t>Υ</a:t>
            </a:r>
            <a:r>
              <a:rPr sz="3200" spc="-50" dirty="0">
                <a:latin typeface="Times New Roman"/>
                <a:cs typeface="Times New Roman"/>
              </a:rPr>
              <a:t> </a:t>
            </a:r>
            <a:r>
              <a:rPr sz="3200" dirty="0">
                <a:latin typeface="Times New Roman"/>
                <a:cs typeface="Times New Roman"/>
              </a:rPr>
              <a:t>Ρ</a:t>
            </a:r>
            <a:r>
              <a:rPr sz="3200" spc="-10" dirty="0">
                <a:latin typeface="Times New Roman"/>
                <a:cs typeface="Times New Roman"/>
              </a:rPr>
              <a:t>Ο</a:t>
            </a:r>
            <a:r>
              <a:rPr sz="3200" dirty="0">
                <a:latin typeface="Times New Roman"/>
                <a:cs typeface="Times New Roman"/>
              </a:rPr>
              <a:t>ΜΠΟ</a:t>
            </a:r>
            <a:r>
              <a:rPr sz="3200" spc="-15" dirty="0">
                <a:latin typeface="Times New Roman"/>
                <a:cs typeface="Times New Roman"/>
              </a:rPr>
              <a:t>Τ</a:t>
            </a:r>
            <a:r>
              <a:rPr sz="3200" spc="-10" dirty="0">
                <a:latin typeface="Times New Roman"/>
                <a:cs typeface="Times New Roman"/>
              </a:rPr>
              <a:t>Ι</a:t>
            </a:r>
            <a:r>
              <a:rPr sz="3200" spc="-80" dirty="0">
                <a:latin typeface="Times New Roman"/>
                <a:cs typeface="Times New Roman"/>
              </a:rPr>
              <a:t>Κ</a:t>
            </a:r>
            <a:r>
              <a:rPr sz="3200" dirty="0">
                <a:latin typeface="Times New Roman"/>
                <a:cs typeface="Times New Roman"/>
              </a:rPr>
              <a:t>Ο </a:t>
            </a:r>
            <a:r>
              <a:rPr sz="3200" spc="-10" dirty="0">
                <a:latin typeface="Times New Roman"/>
                <a:cs typeface="Times New Roman"/>
              </a:rPr>
              <a:t>Ο</a:t>
            </a:r>
            <a:r>
              <a:rPr sz="3200" dirty="0">
                <a:latin typeface="Times New Roman"/>
                <a:cs typeface="Times New Roman"/>
              </a:rPr>
              <a:t>ΧΗ</a:t>
            </a:r>
            <a:r>
              <a:rPr sz="3200" spc="-10" dirty="0">
                <a:latin typeface="Times New Roman"/>
                <a:cs typeface="Times New Roman"/>
              </a:rPr>
              <a:t>Μ</a:t>
            </a:r>
            <a:r>
              <a:rPr sz="3200" dirty="0">
                <a:latin typeface="Times New Roman"/>
                <a:cs typeface="Times New Roman"/>
              </a:rPr>
              <a:t>Α</a:t>
            </a:r>
          </a:p>
        </p:txBody>
      </p:sp>
      <p:sp>
        <p:nvSpPr>
          <p:cNvPr id="3" name="object 3"/>
          <p:cNvSpPr txBox="1"/>
          <p:nvPr/>
        </p:nvSpPr>
        <p:spPr>
          <a:xfrm>
            <a:off x="1663700" y="2616200"/>
            <a:ext cx="1123950" cy="177800"/>
          </a:xfrm>
          <a:prstGeom prst="rect">
            <a:avLst/>
          </a:prstGeom>
        </p:spPr>
        <p:txBody>
          <a:bodyPr lIns="0" tIns="0" rIns="0" bIns="0">
            <a:spAutoFit/>
          </a:bodyPr>
          <a:lstStyle/>
          <a:p>
            <a:pPr marL="12700" fontAlgn="auto">
              <a:spcBef>
                <a:spcPts val="0"/>
              </a:spcBef>
              <a:spcAft>
                <a:spcPts val="0"/>
              </a:spcAft>
              <a:defRPr/>
            </a:pPr>
            <a:r>
              <a:rPr sz="1200" b="1" spc="-15" dirty="0">
                <a:latin typeface="Times New Roman"/>
                <a:cs typeface="Times New Roman"/>
              </a:rPr>
              <a:t>Π</a:t>
            </a:r>
            <a:r>
              <a:rPr sz="1200" b="1" spc="-5" dirty="0">
                <a:latin typeface="Times New Roman"/>
                <a:cs typeface="Times New Roman"/>
              </a:rPr>
              <a:t>α</a:t>
            </a:r>
            <a:r>
              <a:rPr sz="1200" b="1" spc="5" dirty="0">
                <a:latin typeface="Times New Roman"/>
                <a:cs typeface="Times New Roman"/>
              </a:rPr>
              <a:t>ι</a:t>
            </a:r>
            <a:r>
              <a:rPr sz="1200" b="1" spc="-5" dirty="0">
                <a:latin typeface="Times New Roman"/>
                <a:cs typeface="Times New Roman"/>
              </a:rPr>
              <a:t>δ</a:t>
            </a:r>
            <a:r>
              <a:rPr sz="1200" b="1" spc="-15" dirty="0">
                <a:latin typeface="Times New Roman"/>
                <a:cs typeface="Times New Roman"/>
              </a:rPr>
              <a:t>ι</a:t>
            </a:r>
            <a:r>
              <a:rPr sz="1200" b="1" spc="-30" dirty="0">
                <a:latin typeface="Times New Roman"/>
                <a:cs typeface="Times New Roman"/>
              </a:rPr>
              <a:t>κ</a:t>
            </a:r>
            <a:r>
              <a:rPr sz="1200" b="1" dirty="0">
                <a:latin typeface="Times New Roman"/>
                <a:cs typeface="Times New Roman"/>
              </a:rPr>
              <a:t>ό </a:t>
            </a:r>
            <a:r>
              <a:rPr sz="1200" b="1" spc="-10" dirty="0">
                <a:latin typeface="Times New Roman"/>
                <a:cs typeface="Times New Roman"/>
              </a:rPr>
              <a:t>π</a:t>
            </a:r>
            <a:r>
              <a:rPr sz="1200" b="1" spc="-5" dirty="0">
                <a:latin typeface="Times New Roman"/>
                <a:cs typeface="Times New Roman"/>
              </a:rPr>
              <a:t>αι</a:t>
            </a:r>
            <a:r>
              <a:rPr sz="1200" b="1" spc="-15" dirty="0">
                <a:latin typeface="Times New Roman"/>
                <a:cs typeface="Times New Roman"/>
              </a:rPr>
              <a:t>χ</a:t>
            </a:r>
            <a:r>
              <a:rPr sz="1200" b="1" spc="-10" dirty="0">
                <a:latin typeface="Times New Roman"/>
                <a:cs typeface="Times New Roman"/>
              </a:rPr>
              <a:t>ν</a:t>
            </a:r>
            <a:r>
              <a:rPr sz="1200" b="1" spc="-5" dirty="0">
                <a:latin typeface="Times New Roman"/>
                <a:cs typeface="Times New Roman"/>
              </a:rPr>
              <a:t>ίδ</a:t>
            </a:r>
            <a:r>
              <a:rPr sz="1200" b="1" dirty="0">
                <a:latin typeface="Times New Roman"/>
                <a:cs typeface="Times New Roman"/>
              </a:rPr>
              <a:t>ι</a:t>
            </a:r>
            <a:endParaRPr sz="1200" dirty="0">
              <a:latin typeface="Times New Roman"/>
              <a:cs typeface="Times New Roman"/>
            </a:endParaRPr>
          </a:p>
        </p:txBody>
      </p:sp>
      <p:sp>
        <p:nvSpPr>
          <p:cNvPr id="4" name="object 4"/>
          <p:cNvSpPr txBox="1"/>
          <p:nvPr/>
        </p:nvSpPr>
        <p:spPr>
          <a:xfrm>
            <a:off x="3549650" y="4127500"/>
            <a:ext cx="3429000" cy="738664"/>
          </a:xfrm>
          <a:prstGeom prst="rect">
            <a:avLst/>
          </a:prstGeom>
        </p:spPr>
        <p:txBody>
          <a:bodyPr wrap="square" lIns="0" tIns="0" rIns="0" bIns="0">
            <a:spAutoFit/>
          </a:bodyPr>
          <a:lstStyle/>
          <a:p>
            <a:pPr marL="12700" fontAlgn="auto">
              <a:spcBef>
                <a:spcPts val="0"/>
              </a:spcBef>
              <a:spcAft>
                <a:spcPts val="0"/>
              </a:spcAft>
              <a:defRPr/>
            </a:pPr>
            <a:r>
              <a:rPr sz="2400" b="1" spc="-15" dirty="0">
                <a:latin typeface="Times New Roman"/>
                <a:cs typeface="Times New Roman"/>
              </a:rPr>
              <a:t>Κ</a:t>
            </a:r>
            <a:r>
              <a:rPr sz="2400" b="1" spc="-5" dirty="0">
                <a:latin typeface="Times New Roman"/>
                <a:cs typeface="Times New Roman"/>
              </a:rPr>
              <a:t>ύ</a:t>
            </a:r>
            <a:r>
              <a:rPr sz="2400" b="1" dirty="0">
                <a:latin typeface="Times New Roman"/>
                <a:cs typeface="Times New Roman"/>
              </a:rPr>
              <a:t>κ</a:t>
            </a:r>
            <a:r>
              <a:rPr sz="2400" b="1" spc="-5" dirty="0">
                <a:latin typeface="Times New Roman"/>
                <a:cs typeface="Times New Roman"/>
              </a:rPr>
              <a:t>λ</a:t>
            </a:r>
            <a:r>
              <a:rPr sz="2400" b="1" dirty="0">
                <a:latin typeface="Times New Roman"/>
                <a:cs typeface="Times New Roman"/>
              </a:rPr>
              <a:t>ω</a:t>
            </a:r>
            <a:r>
              <a:rPr sz="2400" b="1" spc="-15" dirty="0">
                <a:latin typeface="Times New Roman"/>
                <a:cs typeface="Times New Roman"/>
              </a:rPr>
              <a:t>μ</a:t>
            </a:r>
            <a:r>
              <a:rPr sz="2400" b="1" dirty="0">
                <a:latin typeface="Times New Roman"/>
                <a:cs typeface="Times New Roman"/>
              </a:rPr>
              <a:t>α</a:t>
            </a:r>
            <a:r>
              <a:rPr sz="2400" b="1" spc="-5" dirty="0">
                <a:latin typeface="Times New Roman"/>
                <a:cs typeface="Times New Roman"/>
              </a:rPr>
              <a:t> ελέ</a:t>
            </a:r>
            <a:r>
              <a:rPr sz="2400" b="1" spc="-15" dirty="0">
                <a:latin typeface="Times New Roman"/>
                <a:cs typeface="Times New Roman"/>
              </a:rPr>
              <a:t>γ</a:t>
            </a:r>
            <a:r>
              <a:rPr sz="2400" b="1" spc="-45" dirty="0">
                <a:latin typeface="Times New Roman"/>
                <a:cs typeface="Times New Roman"/>
              </a:rPr>
              <a:t>χ</a:t>
            </a:r>
            <a:r>
              <a:rPr sz="2400" b="1" dirty="0">
                <a:latin typeface="Times New Roman"/>
                <a:cs typeface="Times New Roman"/>
              </a:rPr>
              <a:t>ου</a:t>
            </a:r>
            <a:r>
              <a:rPr sz="2400" b="1" spc="-5" dirty="0">
                <a:latin typeface="Times New Roman"/>
                <a:cs typeface="Times New Roman"/>
              </a:rPr>
              <a:t> ρ</a:t>
            </a:r>
            <a:r>
              <a:rPr sz="2400" b="1" spc="5" dirty="0">
                <a:latin typeface="Times New Roman"/>
                <a:cs typeface="Times New Roman"/>
              </a:rPr>
              <a:t>ε</a:t>
            </a:r>
            <a:r>
              <a:rPr sz="2400" b="1" spc="-5" dirty="0">
                <a:latin typeface="Times New Roman"/>
                <a:cs typeface="Times New Roman"/>
              </a:rPr>
              <a:t>ύ</a:t>
            </a:r>
            <a:r>
              <a:rPr sz="2400" b="1" spc="-15" dirty="0">
                <a:latin typeface="Times New Roman"/>
                <a:cs typeface="Times New Roman"/>
              </a:rPr>
              <a:t>μ</a:t>
            </a:r>
            <a:r>
              <a:rPr sz="2400" b="1" spc="-5" dirty="0">
                <a:latin typeface="Times New Roman"/>
                <a:cs typeface="Times New Roman"/>
              </a:rPr>
              <a:t>ατ</a:t>
            </a:r>
            <a:r>
              <a:rPr sz="2400" b="1" spc="-10" dirty="0">
                <a:latin typeface="Times New Roman"/>
                <a:cs typeface="Times New Roman"/>
              </a:rPr>
              <a:t>ος</a:t>
            </a:r>
            <a:r>
              <a:rPr sz="2400" b="1" dirty="0">
                <a:latin typeface="Times New Roman"/>
                <a:cs typeface="Times New Roman"/>
              </a:rPr>
              <a:t> </a:t>
            </a:r>
            <a:r>
              <a:rPr sz="2400" b="1" spc="-15" dirty="0">
                <a:latin typeface="Times New Roman"/>
                <a:cs typeface="Times New Roman"/>
              </a:rPr>
              <a:t>στ</a:t>
            </a:r>
            <a:r>
              <a:rPr sz="2400" b="1" dirty="0">
                <a:latin typeface="Times New Roman"/>
                <a:cs typeface="Times New Roman"/>
              </a:rPr>
              <a:t>α</a:t>
            </a:r>
            <a:r>
              <a:rPr sz="2400" b="1" spc="5" dirty="0">
                <a:latin typeface="Times New Roman"/>
                <a:cs typeface="Times New Roman"/>
              </a:rPr>
              <a:t> </a:t>
            </a:r>
            <a:r>
              <a:rPr sz="2400" b="1" spc="-15" dirty="0">
                <a:latin typeface="Times New Roman"/>
                <a:cs typeface="Times New Roman"/>
              </a:rPr>
              <a:t>μ</a:t>
            </a:r>
            <a:r>
              <a:rPr sz="2400" b="1" spc="-10" dirty="0">
                <a:latin typeface="Times New Roman"/>
                <a:cs typeface="Times New Roman"/>
              </a:rPr>
              <a:t>ο</a:t>
            </a:r>
            <a:r>
              <a:rPr sz="2400" b="1" spc="-15" dirty="0">
                <a:latin typeface="Times New Roman"/>
                <a:cs typeface="Times New Roman"/>
              </a:rPr>
              <a:t>τ</a:t>
            </a:r>
            <a:r>
              <a:rPr sz="2400" b="1" spc="-5" dirty="0">
                <a:latin typeface="Times New Roman"/>
                <a:cs typeface="Times New Roman"/>
              </a:rPr>
              <a:t>έ</a:t>
            </a:r>
            <a:r>
              <a:rPr sz="2400" b="1" dirty="0">
                <a:latin typeface="Times New Roman"/>
                <a:cs typeface="Times New Roman"/>
              </a:rPr>
              <a:t>ρ</a:t>
            </a:r>
            <a:endParaRPr sz="2400" dirty="0">
              <a:latin typeface="Times New Roman"/>
              <a:cs typeface="Times New Roman"/>
            </a:endParaRPr>
          </a:p>
        </p:txBody>
      </p:sp>
      <p:sp>
        <p:nvSpPr>
          <p:cNvPr id="5" name="object 5"/>
          <p:cNvSpPr txBox="1"/>
          <p:nvPr/>
        </p:nvSpPr>
        <p:spPr>
          <a:xfrm>
            <a:off x="0" y="7861300"/>
            <a:ext cx="3321050" cy="738664"/>
          </a:xfrm>
          <a:prstGeom prst="rect">
            <a:avLst/>
          </a:prstGeom>
        </p:spPr>
        <p:txBody>
          <a:bodyPr wrap="square" lIns="0" tIns="0" rIns="0" bIns="0">
            <a:spAutoFit/>
          </a:bodyPr>
          <a:lstStyle/>
          <a:p>
            <a:pPr marL="12700" fontAlgn="auto">
              <a:spcBef>
                <a:spcPts val="0"/>
              </a:spcBef>
              <a:spcAft>
                <a:spcPts val="0"/>
              </a:spcAft>
              <a:defRPr/>
            </a:pPr>
            <a:r>
              <a:rPr lang="el-GR" sz="2400" b="1" spc="-5" dirty="0" smtClean="0">
                <a:latin typeface="Times New Roman"/>
                <a:cs typeface="Times New Roman"/>
              </a:rPr>
              <a:t>Αι</a:t>
            </a:r>
            <a:r>
              <a:rPr sz="2400" b="1" spc="-15" dirty="0" err="1" smtClean="0">
                <a:latin typeface="Times New Roman"/>
                <a:cs typeface="Times New Roman"/>
              </a:rPr>
              <a:t>σ</a:t>
            </a:r>
            <a:r>
              <a:rPr sz="2400" b="1" spc="-10" dirty="0" err="1" smtClean="0">
                <a:latin typeface="Times New Roman"/>
                <a:cs typeface="Times New Roman"/>
              </a:rPr>
              <a:t>θ</a:t>
            </a:r>
            <a:r>
              <a:rPr sz="2400" b="1" spc="-15" dirty="0" err="1" smtClean="0">
                <a:latin typeface="Times New Roman"/>
                <a:cs typeface="Times New Roman"/>
              </a:rPr>
              <a:t>ητή</a:t>
            </a:r>
            <a:r>
              <a:rPr sz="2400" b="1" spc="-5" dirty="0" err="1" smtClean="0">
                <a:latin typeface="Times New Roman"/>
                <a:cs typeface="Times New Roman"/>
              </a:rPr>
              <a:t>ρ</a:t>
            </a:r>
            <a:r>
              <a:rPr sz="2400" b="1" spc="-15" dirty="0" err="1" smtClean="0">
                <a:latin typeface="Times New Roman"/>
                <a:cs typeface="Times New Roman"/>
              </a:rPr>
              <a:t>α</a:t>
            </a:r>
            <a:r>
              <a:rPr sz="2400" b="1" spc="-5" dirty="0" err="1" smtClean="0">
                <a:latin typeface="Times New Roman"/>
                <a:cs typeface="Times New Roman"/>
              </a:rPr>
              <a:t>ς</a:t>
            </a:r>
            <a:r>
              <a:rPr lang="en-US" sz="2400" b="1" spc="-5" dirty="0" smtClean="0">
                <a:latin typeface="Times New Roman"/>
                <a:cs typeface="Times New Roman"/>
              </a:rPr>
              <a:t> </a:t>
            </a:r>
            <a:r>
              <a:rPr sz="2400" b="1" spc="10" dirty="0" smtClean="0">
                <a:latin typeface="Times New Roman"/>
                <a:cs typeface="Times New Roman"/>
              </a:rPr>
              <a:t> </a:t>
            </a:r>
            <a:r>
              <a:rPr sz="2400" b="1" spc="-10" dirty="0" err="1" smtClean="0">
                <a:latin typeface="Times New Roman"/>
                <a:cs typeface="Times New Roman"/>
              </a:rPr>
              <a:t>από</a:t>
            </a:r>
            <a:r>
              <a:rPr sz="2400" b="1" spc="-15" dirty="0" err="1" smtClean="0">
                <a:latin typeface="Times New Roman"/>
                <a:cs typeface="Times New Roman"/>
              </a:rPr>
              <a:t>στ</a:t>
            </a:r>
            <a:r>
              <a:rPr sz="2400" b="1" spc="5" dirty="0" err="1" smtClean="0">
                <a:latin typeface="Times New Roman"/>
                <a:cs typeface="Times New Roman"/>
              </a:rPr>
              <a:t>α</a:t>
            </a:r>
            <a:r>
              <a:rPr sz="2400" b="1" spc="-15" dirty="0" err="1" smtClean="0">
                <a:latin typeface="Times New Roman"/>
                <a:cs typeface="Times New Roman"/>
              </a:rPr>
              <a:t>ση</a:t>
            </a:r>
            <a:r>
              <a:rPr sz="2400" b="1" spc="-5" dirty="0" err="1" smtClean="0">
                <a:latin typeface="Times New Roman"/>
                <a:cs typeface="Times New Roman"/>
              </a:rPr>
              <a:t>ς</a:t>
            </a:r>
            <a:r>
              <a:rPr lang="en-US" sz="2400" b="1" spc="-5" dirty="0" smtClean="0">
                <a:latin typeface="Times New Roman"/>
                <a:cs typeface="Times New Roman"/>
              </a:rPr>
              <a:t>                  </a:t>
            </a:r>
            <a:r>
              <a:rPr sz="2400" b="1" dirty="0" smtClean="0">
                <a:latin typeface="Times New Roman"/>
                <a:cs typeface="Times New Roman"/>
              </a:rPr>
              <a:t> </a:t>
            </a:r>
            <a:r>
              <a:rPr sz="2400" b="1" spc="-15" dirty="0">
                <a:latin typeface="Times New Roman"/>
                <a:cs typeface="Times New Roman"/>
              </a:rPr>
              <a:t>μ</a:t>
            </a:r>
            <a:r>
              <a:rPr sz="2400" b="1" dirty="0">
                <a:latin typeface="Times New Roman"/>
                <a:cs typeface="Times New Roman"/>
              </a:rPr>
              <a:t>ε</a:t>
            </a:r>
            <a:r>
              <a:rPr sz="2400" b="1" spc="-5" dirty="0">
                <a:latin typeface="Times New Roman"/>
                <a:cs typeface="Times New Roman"/>
              </a:rPr>
              <a:t> υ</a:t>
            </a:r>
            <a:r>
              <a:rPr sz="2400" b="1" spc="-10" dirty="0">
                <a:latin typeface="Times New Roman"/>
                <a:cs typeface="Times New Roman"/>
              </a:rPr>
              <a:t>π</a:t>
            </a:r>
            <a:r>
              <a:rPr sz="2400" b="1" spc="-5" dirty="0">
                <a:latin typeface="Times New Roman"/>
                <a:cs typeface="Times New Roman"/>
              </a:rPr>
              <a:t>ερ</a:t>
            </a:r>
            <a:r>
              <a:rPr sz="2400" b="1" spc="-15" dirty="0">
                <a:latin typeface="Times New Roman"/>
                <a:cs typeface="Times New Roman"/>
              </a:rPr>
              <a:t>ή</a:t>
            </a:r>
            <a:r>
              <a:rPr sz="2400" b="1" spc="-45" dirty="0">
                <a:latin typeface="Times New Roman"/>
                <a:cs typeface="Times New Roman"/>
              </a:rPr>
              <a:t>χ</a:t>
            </a:r>
            <a:r>
              <a:rPr sz="2400" b="1" spc="5" dirty="0">
                <a:latin typeface="Times New Roman"/>
                <a:cs typeface="Times New Roman"/>
              </a:rPr>
              <a:t>ο</a:t>
            </a:r>
            <a:r>
              <a:rPr sz="2400" b="1" spc="-5" dirty="0">
                <a:latin typeface="Times New Roman"/>
                <a:cs typeface="Times New Roman"/>
              </a:rPr>
              <a:t>υς</a:t>
            </a:r>
            <a:endParaRPr sz="2400" dirty="0">
              <a:latin typeface="Times New Roman"/>
              <a:cs typeface="Times New Roman"/>
            </a:endParaRPr>
          </a:p>
        </p:txBody>
      </p:sp>
      <p:sp>
        <p:nvSpPr>
          <p:cNvPr id="6" name="object 6"/>
          <p:cNvSpPr txBox="1"/>
          <p:nvPr/>
        </p:nvSpPr>
        <p:spPr>
          <a:xfrm>
            <a:off x="3473450" y="7785100"/>
            <a:ext cx="4083050" cy="897682"/>
          </a:xfrm>
          <a:prstGeom prst="rect">
            <a:avLst/>
          </a:prstGeom>
        </p:spPr>
        <p:txBody>
          <a:bodyPr wrap="square" lIns="0" tIns="0" rIns="0" bIns="0">
            <a:spAutoFit/>
          </a:bodyPr>
          <a:lstStyle/>
          <a:p>
            <a:pPr marL="171450" indent="-158750">
              <a:lnSpc>
                <a:spcPts val="1375"/>
              </a:lnSpc>
            </a:pPr>
            <a:r>
              <a:rPr lang="el-GR" sz="2000" b="1" dirty="0">
                <a:latin typeface="Times New Roman" pitchFamily="18" charset="0"/>
                <a:cs typeface="Times New Roman" pitchFamily="18" charset="0"/>
              </a:rPr>
              <a:t>Το προγραμματισμένο Arduino </a:t>
            </a:r>
            <a:endParaRPr lang="el-GR" sz="2000" b="1" dirty="0" smtClean="0">
              <a:latin typeface="Times New Roman" pitchFamily="18" charset="0"/>
              <a:cs typeface="Times New Roman" pitchFamily="18" charset="0"/>
            </a:endParaRPr>
          </a:p>
          <a:p>
            <a:pPr marL="171450" indent="-158750">
              <a:lnSpc>
                <a:spcPts val="1375"/>
              </a:lnSpc>
            </a:pPr>
            <a:endParaRPr lang="el-GR" sz="2000" b="1" dirty="0" smtClean="0">
              <a:latin typeface="Times New Roman" pitchFamily="18" charset="0"/>
              <a:cs typeface="Times New Roman" pitchFamily="18" charset="0"/>
            </a:endParaRPr>
          </a:p>
          <a:p>
            <a:pPr marL="171450" indent="-158750">
              <a:lnSpc>
                <a:spcPts val="1375"/>
              </a:lnSpc>
            </a:pPr>
            <a:r>
              <a:rPr lang="el-GR" sz="2000" b="1" dirty="0" smtClean="0">
                <a:latin typeface="Times New Roman" pitchFamily="18" charset="0"/>
                <a:cs typeface="Times New Roman" pitchFamily="18" charset="0"/>
              </a:rPr>
              <a:t>ελέγχει την  αυτόματη </a:t>
            </a:r>
            <a:endParaRPr lang="en-US" sz="2000" b="1" dirty="0" smtClean="0">
              <a:latin typeface="Times New Roman" pitchFamily="18" charset="0"/>
              <a:cs typeface="Times New Roman" pitchFamily="18" charset="0"/>
            </a:endParaRPr>
          </a:p>
          <a:p>
            <a:pPr marL="171450" indent="-158750">
              <a:lnSpc>
                <a:spcPts val="1375"/>
              </a:lnSpc>
            </a:pPr>
            <a:endParaRPr lang="en-US" sz="2000" b="1" dirty="0" smtClean="0">
              <a:latin typeface="Times New Roman" pitchFamily="18" charset="0"/>
              <a:cs typeface="Times New Roman" pitchFamily="18" charset="0"/>
            </a:endParaRPr>
          </a:p>
          <a:p>
            <a:pPr marL="171450" indent="-158750">
              <a:lnSpc>
                <a:spcPts val="1375"/>
              </a:lnSpc>
            </a:pPr>
            <a:r>
              <a:rPr lang="el-GR" sz="2000" b="1" dirty="0" smtClean="0">
                <a:latin typeface="Times New Roman" pitchFamily="18" charset="0"/>
                <a:cs typeface="Times New Roman" pitchFamily="18" charset="0"/>
              </a:rPr>
              <a:t>συμπεριφορά </a:t>
            </a:r>
            <a:r>
              <a:rPr lang="el-GR" sz="2000" b="1" dirty="0">
                <a:latin typeface="Times New Roman" pitchFamily="18" charset="0"/>
                <a:cs typeface="Times New Roman" pitchFamily="18" charset="0"/>
              </a:rPr>
              <a:t>του οχήματος</a:t>
            </a:r>
            <a:endParaRPr lang="el-GR" sz="2000" dirty="0">
              <a:latin typeface="Times New Roman" pitchFamily="18" charset="0"/>
              <a:cs typeface="Times New Roman" pitchFamily="18" charset="0"/>
            </a:endParaRPr>
          </a:p>
        </p:txBody>
      </p:sp>
      <p:sp>
        <p:nvSpPr>
          <p:cNvPr id="2056" name="object 8"/>
          <p:cNvSpPr>
            <a:spLocks noChangeArrowheads="1"/>
          </p:cNvSpPr>
          <p:nvPr/>
        </p:nvSpPr>
        <p:spPr bwMode="auto">
          <a:xfrm>
            <a:off x="882650" y="5880100"/>
            <a:ext cx="2298700" cy="161925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l-GR"/>
          </a:p>
        </p:txBody>
      </p:sp>
      <p:sp>
        <p:nvSpPr>
          <p:cNvPr id="2057" name="object 9"/>
          <p:cNvSpPr>
            <a:spLocks noChangeArrowheads="1"/>
          </p:cNvSpPr>
          <p:nvPr/>
        </p:nvSpPr>
        <p:spPr bwMode="auto">
          <a:xfrm>
            <a:off x="4159250" y="5880100"/>
            <a:ext cx="2692400" cy="1793875"/>
          </a:xfrm>
          <a:prstGeom prst="rect">
            <a:avLst/>
          </a:prstGeom>
          <a:blipFill dpi="0" rotWithShape="1">
            <a:blip r:embed="rId4" cstate="print"/>
            <a:srcRect/>
            <a:stretch>
              <a:fillRect/>
            </a:stretch>
          </a:blipFill>
          <a:ln w="9525">
            <a:noFill/>
            <a:miter lim="800000"/>
            <a:headEnd/>
            <a:tailEnd/>
          </a:ln>
        </p:spPr>
        <p:txBody>
          <a:bodyPr lIns="0" tIns="0" rIns="0" bIns="0"/>
          <a:lstStyle/>
          <a:p>
            <a:endParaRPr lang="el-GR"/>
          </a:p>
        </p:txBody>
      </p:sp>
      <p:sp>
        <p:nvSpPr>
          <p:cNvPr id="2058" name="object 10"/>
          <p:cNvSpPr>
            <a:spLocks noChangeArrowheads="1"/>
          </p:cNvSpPr>
          <p:nvPr/>
        </p:nvSpPr>
        <p:spPr bwMode="auto">
          <a:xfrm>
            <a:off x="3930650" y="1917700"/>
            <a:ext cx="3048000" cy="1506538"/>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l-GR"/>
          </a:p>
        </p:txBody>
      </p:sp>
      <p:sp>
        <p:nvSpPr>
          <p:cNvPr id="2059" name="object 11"/>
          <p:cNvSpPr>
            <a:spLocks noChangeArrowheads="1"/>
          </p:cNvSpPr>
          <p:nvPr/>
        </p:nvSpPr>
        <p:spPr bwMode="auto">
          <a:xfrm>
            <a:off x="273050" y="2070100"/>
            <a:ext cx="3297238" cy="1508125"/>
          </a:xfrm>
          <a:prstGeom prst="rect">
            <a:avLst/>
          </a:prstGeom>
          <a:blipFill dpi="0" rotWithShape="1">
            <a:blip r:embed="rId6" cstate="print"/>
            <a:srcRect/>
            <a:stretch>
              <a:fillRect/>
            </a:stretch>
          </a:blipFill>
          <a:ln w="9525">
            <a:noFill/>
            <a:miter lim="800000"/>
            <a:headEnd/>
            <a:tailEnd/>
          </a:ln>
        </p:spPr>
        <p:txBody>
          <a:bodyPr lIns="0" tIns="0" rIns="0" bIns="0"/>
          <a:lstStyle/>
          <a:p>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7"/>
          <p:cNvSpPr txBox="1"/>
          <p:nvPr/>
        </p:nvSpPr>
        <p:spPr>
          <a:xfrm>
            <a:off x="0" y="241300"/>
            <a:ext cx="7556500" cy="7275710"/>
          </a:xfrm>
          <a:prstGeom prst="rect">
            <a:avLst/>
          </a:prstGeom>
        </p:spPr>
        <p:txBody>
          <a:bodyPr wrap="square" lIns="0" tIns="0" rIns="0" bIns="0">
            <a:spAutoFit/>
          </a:bodyPr>
          <a:lstStyle/>
          <a:p>
            <a:pPr marL="12700" algn="just">
              <a:lnSpc>
                <a:spcPts val="1413"/>
              </a:lnSpc>
            </a:pPr>
            <a:r>
              <a:rPr lang="el-GR" sz="2800" b="1" u="sng" dirty="0">
                <a:latin typeface="Times New Roman" pitchFamily="18" charset="0"/>
                <a:cs typeface="Times New Roman" pitchFamily="18" charset="0"/>
              </a:rPr>
              <a:t>Λειτουργία και χαρακτηριστικά του ρομποτικού </a:t>
            </a:r>
            <a:endParaRPr lang="el-GR" sz="2800" b="1" u="sng" dirty="0" smtClean="0">
              <a:latin typeface="Times New Roman" pitchFamily="18" charset="0"/>
              <a:cs typeface="Times New Roman" pitchFamily="18" charset="0"/>
            </a:endParaRPr>
          </a:p>
          <a:p>
            <a:pPr marL="12700" algn="just">
              <a:lnSpc>
                <a:spcPts val="1413"/>
              </a:lnSpc>
            </a:pPr>
            <a:endParaRPr lang="el-GR" sz="2800" b="1" u="sng" dirty="0" smtClean="0">
              <a:latin typeface="Times New Roman" pitchFamily="18" charset="0"/>
              <a:cs typeface="Times New Roman" pitchFamily="18" charset="0"/>
            </a:endParaRPr>
          </a:p>
          <a:p>
            <a:pPr marL="12700" algn="just">
              <a:lnSpc>
                <a:spcPts val="1413"/>
              </a:lnSpc>
            </a:pPr>
            <a:r>
              <a:rPr lang="el-GR" sz="2800" b="1" u="sng" dirty="0" smtClean="0">
                <a:latin typeface="Times New Roman" pitchFamily="18" charset="0"/>
                <a:cs typeface="Times New Roman" pitchFamily="18" charset="0"/>
              </a:rPr>
              <a:t>οχήματος</a:t>
            </a:r>
            <a:endParaRPr lang="el-GR" sz="2800" b="1" u="sng" dirty="0">
              <a:latin typeface="Times New Roman" pitchFamily="18" charset="0"/>
              <a:cs typeface="Times New Roman" pitchFamily="18" charset="0"/>
            </a:endParaRPr>
          </a:p>
          <a:p>
            <a:pPr marL="12700" algn="just">
              <a:lnSpc>
                <a:spcPct val="96000"/>
              </a:lnSpc>
              <a:spcBef>
                <a:spcPts val="25"/>
              </a:spcBef>
            </a:pPr>
            <a:r>
              <a:rPr lang="el-GR" sz="2400" dirty="0">
                <a:latin typeface="Times New Roman" pitchFamily="18" charset="0"/>
                <a:cs typeface="Times New Roman" pitchFamily="18" charset="0"/>
              </a:rPr>
              <a:t>Σε  αυτή  την  κατασκευή  μετατρέπουμε  ένα  φτηνό  τηλεκατευθυνόμενο  παιδικό  παιχνίδι  σε  αυτόνομο  ρομποτικό  όχημα  με δυνατότητα ανίχνευσης και αποφυγής εμποδίων. Το παιχνίδι από την κατασκευή του υποστηρίζει ασύρματο έλεγχο από τον χρήστη ενώ το κόστος του δεν ξεπερνά τα 5 ευρώ. </a:t>
            </a:r>
            <a:endParaRPr lang="el-GR" sz="2400" dirty="0" smtClean="0">
              <a:latin typeface="Times New Roman" pitchFamily="18" charset="0"/>
              <a:cs typeface="Times New Roman" pitchFamily="18" charset="0"/>
            </a:endParaRPr>
          </a:p>
          <a:p>
            <a:pPr marL="12700" algn="just">
              <a:lnSpc>
                <a:spcPct val="96000"/>
              </a:lnSpc>
              <a:spcBef>
                <a:spcPts val="25"/>
              </a:spcBef>
            </a:pPr>
            <a:r>
              <a:rPr lang="el-GR" sz="2400" dirty="0" smtClean="0">
                <a:latin typeface="Times New Roman" pitchFamily="18" charset="0"/>
                <a:cs typeface="Times New Roman" pitchFamily="18" charset="0"/>
              </a:rPr>
              <a:t>Χρησιμοποιούμε </a:t>
            </a:r>
            <a:r>
              <a:rPr lang="el-GR" sz="2400" dirty="0">
                <a:latin typeface="Times New Roman" pitchFamily="18" charset="0"/>
                <a:cs typeface="Times New Roman" pitchFamily="18" charset="0"/>
              </a:rPr>
              <a:t>την πλατφόρμα Arduino για να λαμβάνουμε τις μετρήσεις από τον αισθητήρα (ανίχνευση εμποδίων) και να δίνουμε εντολές στα μοτέρ κίνησης με ένα ρεύμα ελέγχου στους ακροδέκτες του ολοκληρωμένου κυκλώματος που διαθέτει  το όχημα. Έτσι, το όχημα αποφασίζει από μόνο του τη συμπεριφορά του σε περίπτωση ανίχνευσης εμποδίου (ο υπέρηχος αισθητήρας μετρά την ακριβή απόσταση από το εμπόδιο).  Για να είναι εφικτή η υποστήριξη απόφασης για το όχημα, αναπτύσσουμε κώδικα σε γλώσσα τύπου C++ (</a:t>
            </a:r>
            <a:r>
              <a:rPr lang="el-GR" sz="2400" dirty="0" err="1">
                <a:latin typeface="Times New Roman" pitchFamily="18" charset="0"/>
                <a:cs typeface="Times New Roman" pitchFamily="18" charset="0"/>
              </a:rPr>
              <a:t>Wiring</a:t>
            </a:r>
            <a:r>
              <a:rPr lang="el-GR" sz="2400" dirty="0">
                <a:latin typeface="Times New Roman" pitchFamily="18" charset="0"/>
                <a:cs typeface="Times New Roman" pitchFamily="18" charset="0"/>
              </a:rPr>
              <a:t> C). Ο κώδικας αναπτύσσεται σε ένα ειδικό περιβάλλον στο PC (δωρεάν λογισμικό) και στη συνέχεια αποθηκεύεται (</a:t>
            </a:r>
            <a:r>
              <a:rPr lang="el-GR" sz="2400" dirty="0" err="1">
                <a:latin typeface="Times New Roman" pitchFamily="18" charset="0"/>
                <a:cs typeface="Times New Roman" pitchFamily="18" charset="0"/>
              </a:rPr>
              <a:t>Download</a:t>
            </a:r>
            <a:r>
              <a:rPr lang="el-GR" sz="2400" dirty="0">
                <a:latin typeface="Times New Roman" pitchFamily="18" charset="0"/>
                <a:cs typeface="Times New Roman" pitchFamily="18" charset="0"/>
              </a:rPr>
              <a:t>) στο ολοκληρωμένο κύκλωμα (</a:t>
            </a:r>
            <a:r>
              <a:rPr lang="el-GR" sz="2400" dirty="0" err="1">
                <a:latin typeface="Times New Roman" pitchFamily="18" charset="0"/>
                <a:cs typeface="Times New Roman" pitchFamily="18" charset="0"/>
              </a:rPr>
              <a:t>μικροελεγκτής</a:t>
            </a:r>
            <a:r>
              <a:rPr lang="el-GR" sz="2400" dirty="0">
                <a:latin typeface="Times New Roman" pitchFamily="18" charset="0"/>
                <a:cs typeface="Times New Roman" pitchFamily="18" charset="0"/>
              </a:rPr>
              <a:t>)  μέσω σύνδεσης </a:t>
            </a:r>
            <a:r>
              <a:rPr lang="el-GR" sz="2400" dirty="0" smtClean="0">
                <a:latin typeface="Times New Roman" pitchFamily="18" charset="0"/>
                <a:cs typeface="Times New Roman" pitchFamily="18" charset="0"/>
              </a:rPr>
              <a:t>USB</a:t>
            </a:r>
            <a:endParaRPr lang="el-G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241300"/>
            <a:ext cx="7556500" cy="7742632"/>
          </a:xfrm>
          <a:prstGeom prst="rect">
            <a:avLst/>
          </a:prstGeom>
        </p:spPr>
        <p:txBody>
          <a:bodyPr wrap="square">
            <a:spAutoFit/>
          </a:bodyPr>
          <a:lstStyle/>
          <a:p>
            <a:pPr marL="12700" algn="just">
              <a:lnSpc>
                <a:spcPts val="1425"/>
              </a:lnSpc>
            </a:pPr>
            <a:r>
              <a:rPr lang="el-GR" sz="2000" b="1" dirty="0" smtClean="0">
                <a:latin typeface="Times New Roman" pitchFamily="18" charset="0"/>
                <a:cs typeface="Times New Roman" pitchFamily="18" charset="0"/>
              </a:rPr>
              <a:t>Τι κόστος έχει</a:t>
            </a:r>
            <a:r>
              <a:rPr lang="el-GR" sz="2000" b="1" dirty="0" smtClean="0">
                <a:latin typeface="Times New Roman" pitchFamily="18" charset="0"/>
                <a:cs typeface="Times New Roman" pitchFamily="18" charset="0"/>
              </a:rPr>
              <a:t>;</a:t>
            </a:r>
          </a:p>
          <a:p>
            <a:pPr marL="12700" algn="just">
              <a:lnSpc>
                <a:spcPts val="1425"/>
              </a:lnSpc>
            </a:pPr>
            <a:endParaRPr lang="el-GR" sz="2000" dirty="0" smtClean="0">
              <a:latin typeface="Times New Roman" pitchFamily="18" charset="0"/>
              <a:cs typeface="Times New Roman" pitchFamily="18" charset="0"/>
            </a:endParaRPr>
          </a:p>
          <a:p>
            <a:pPr marL="12700" algn="just">
              <a:lnSpc>
                <a:spcPts val="1150"/>
              </a:lnSpc>
              <a:spcBef>
                <a:spcPts val="63"/>
              </a:spcBef>
            </a:pPr>
            <a:r>
              <a:rPr lang="el-GR" sz="2000" dirty="0" smtClean="0">
                <a:latin typeface="Times New Roman" pitchFamily="18" charset="0"/>
                <a:cs typeface="Times New Roman" pitchFamily="18" charset="0"/>
              </a:rPr>
              <a:t>Για το ρομποτικό όχημα μπορεί να χρησιμοποιηθεί ένα παιδικό </a:t>
            </a:r>
            <a:endParaRPr lang="el-GR" sz="2000" dirty="0" smtClean="0">
              <a:latin typeface="Times New Roman" pitchFamily="18" charset="0"/>
              <a:cs typeface="Times New Roman" pitchFamily="18" charset="0"/>
            </a:endParaRPr>
          </a:p>
          <a:p>
            <a:pPr marL="12700" algn="just">
              <a:lnSpc>
                <a:spcPts val="1150"/>
              </a:lnSpc>
              <a:spcBef>
                <a:spcPts val="63"/>
              </a:spcBef>
            </a:pPr>
            <a:endParaRPr lang="el-GR" sz="2000" dirty="0" smtClean="0">
              <a:latin typeface="Times New Roman" pitchFamily="18" charset="0"/>
              <a:cs typeface="Times New Roman" pitchFamily="18" charset="0"/>
            </a:endParaRPr>
          </a:p>
          <a:p>
            <a:pPr marL="12700" algn="just">
              <a:lnSpc>
                <a:spcPts val="1150"/>
              </a:lnSpc>
              <a:spcBef>
                <a:spcPts val="63"/>
              </a:spcBef>
            </a:pPr>
            <a:r>
              <a:rPr lang="el-GR" sz="2000" dirty="0" smtClean="0">
                <a:latin typeface="Times New Roman" pitchFamily="18" charset="0"/>
                <a:cs typeface="Times New Roman" pitchFamily="18" charset="0"/>
              </a:rPr>
              <a:t>παιχνίδι (π.χ. με κόστος 5 ευρώ) το οποίο θα συνδυαστεί με </a:t>
            </a:r>
            <a:r>
              <a:rPr lang="el-GR" sz="2000" dirty="0" smtClean="0">
                <a:latin typeface="Times New Roman" pitchFamily="18" charset="0"/>
                <a:cs typeface="Times New Roman" pitchFamily="18" charset="0"/>
              </a:rPr>
              <a:t>το</a:t>
            </a:r>
          </a:p>
          <a:p>
            <a:pPr marL="12700" algn="just">
              <a:lnSpc>
                <a:spcPts val="1150"/>
              </a:lnSpc>
              <a:spcBef>
                <a:spcPts val="63"/>
              </a:spcBef>
            </a:pPr>
            <a:endParaRPr lang="el-GR" sz="2000" dirty="0" smtClean="0">
              <a:latin typeface="Times New Roman" pitchFamily="18" charset="0"/>
              <a:cs typeface="Times New Roman" pitchFamily="18" charset="0"/>
            </a:endParaRPr>
          </a:p>
          <a:p>
            <a:pPr marL="12700" algn="just">
              <a:lnSpc>
                <a:spcPts val="1150"/>
              </a:lnSpc>
              <a:spcBef>
                <a:spcPts val="63"/>
              </a:spcBef>
            </a:pPr>
            <a:r>
              <a:rPr lang="el-GR" sz="2000" dirty="0" smtClean="0">
                <a:latin typeface="Times New Roman" pitchFamily="18" charset="0"/>
                <a:cs typeface="Times New Roman" pitchFamily="18" charset="0"/>
              </a:rPr>
              <a:t> κατάλληλο προγραμματιζόμενο κύκλωμα ελέγχου, κλπ</a:t>
            </a:r>
            <a:r>
              <a:rPr lang="el-GR" sz="2000" dirty="0" smtClean="0">
                <a:latin typeface="Times New Roman" pitchFamily="18" charset="0"/>
                <a:cs typeface="Times New Roman" pitchFamily="18" charset="0"/>
              </a:rPr>
              <a:t>. Το συνολικό </a:t>
            </a:r>
            <a:endParaRPr lang="el-GR" sz="2000" dirty="0" smtClean="0">
              <a:latin typeface="Times New Roman" pitchFamily="18" charset="0"/>
              <a:cs typeface="Times New Roman" pitchFamily="18" charset="0"/>
            </a:endParaRPr>
          </a:p>
          <a:p>
            <a:pPr marL="12700" algn="just">
              <a:lnSpc>
                <a:spcPts val="1150"/>
              </a:lnSpc>
              <a:spcBef>
                <a:spcPts val="63"/>
              </a:spcBef>
            </a:pPr>
            <a:endParaRPr lang="el-GR" sz="2000" dirty="0" smtClean="0">
              <a:latin typeface="Times New Roman" pitchFamily="18" charset="0"/>
              <a:cs typeface="Times New Roman" pitchFamily="18" charset="0"/>
            </a:endParaRPr>
          </a:p>
          <a:p>
            <a:pPr marL="12700" algn="just">
              <a:lnSpc>
                <a:spcPts val="1150"/>
              </a:lnSpc>
              <a:spcBef>
                <a:spcPts val="63"/>
              </a:spcBef>
            </a:pPr>
            <a:r>
              <a:rPr lang="el-GR" sz="2000" dirty="0" smtClean="0">
                <a:latin typeface="Times New Roman" pitchFamily="18" charset="0"/>
                <a:cs typeface="Times New Roman" pitchFamily="18" charset="0"/>
              </a:rPr>
              <a:t>κόστος </a:t>
            </a:r>
            <a:r>
              <a:rPr lang="el-GR" sz="2000" dirty="0" smtClean="0">
                <a:latin typeface="Times New Roman" pitchFamily="18" charset="0"/>
                <a:cs typeface="Times New Roman" pitchFamily="18" charset="0"/>
              </a:rPr>
              <a:t>της κατασκευής είναι μικρότερο από 25 ευρώ</a:t>
            </a:r>
            <a:r>
              <a:rPr lang="el-GR" sz="2000" dirty="0" smtClean="0">
                <a:latin typeface="Times New Roman" pitchFamily="18" charset="0"/>
                <a:cs typeface="Times New Roman" pitchFamily="18" charset="0"/>
              </a:rPr>
              <a:t>.</a:t>
            </a:r>
            <a:r>
              <a:rPr lang="el-GR"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pPr marL="12700">
              <a:spcBef>
                <a:spcPts val="38"/>
              </a:spcBef>
            </a:pPr>
            <a:endParaRPr lang="el-GR" sz="2000" dirty="0" smtClean="0">
              <a:latin typeface="Times New Roman" pitchFamily="18" charset="0"/>
              <a:cs typeface="Times New Roman" pitchFamily="18" charset="0"/>
            </a:endParaRPr>
          </a:p>
          <a:p>
            <a:pPr marL="12700" algn="just">
              <a:lnSpc>
                <a:spcPts val="1413"/>
              </a:lnSpc>
            </a:pPr>
            <a:r>
              <a:rPr lang="el-GR" sz="2000" b="1" dirty="0" smtClean="0">
                <a:latin typeface="Times New Roman" pitchFamily="18" charset="0"/>
                <a:cs typeface="Times New Roman" pitchFamily="18" charset="0"/>
              </a:rPr>
              <a:t>Τι γνώσεις πρέπει να έχω</a:t>
            </a:r>
            <a:r>
              <a:rPr lang="el-GR" sz="2000" b="1" dirty="0" smtClean="0">
                <a:latin typeface="Times New Roman" pitchFamily="18" charset="0"/>
                <a:cs typeface="Times New Roman" pitchFamily="18" charset="0"/>
              </a:rPr>
              <a:t>;</a:t>
            </a:r>
          </a:p>
          <a:p>
            <a:pPr marL="12700" algn="just">
              <a:lnSpc>
                <a:spcPts val="1413"/>
              </a:lnSpc>
            </a:pPr>
            <a:endParaRPr lang="el-GR" sz="2000" dirty="0" smtClean="0">
              <a:latin typeface="Times New Roman" pitchFamily="18" charset="0"/>
              <a:cs typeface="Times New Roman" pitchFamily="18" charset="0"/>
            </a:endParaRPr>
          </a:p>
          <a:p>
            <a:pPr marL="12700" algn="just">
              <a:lnSpc>
                <a:spcPts val="1163"/>
              </a:lnSpc>
              <a:spcBef>
                <a:spcPts val="50"/>
              </a:spcBef>
            </a:pPr>
            <a:r>
              <a:rPr lang="el-GR" sz="2000" dirty="0" smtClean="0">
                <a:latin typeface="Times New Roman" pitchFamily="18" charset="0"/>
                <a:cs typeface="Times New Roman" pitchFamily="18" charset="0"/>
              </a:rPr>
              <a:t>Η κατασκευή μπορεί να γίνει ακόμα και από μαθητές </a:t>
            </a:r>
            <a:r>
              <a:rPr lang="el-GR" sz="2000" dirty="0" smtClean="0">
                <a:latin typeface="Times New Roman" pitchFamily="18" charset="0"/>
                <a:cs typeface="Times New Roman" pitchFamily="18" charset="0"/>
              </a:rPr>
              <a:t>σχολείου</a:t>
            </a:r>
          </a:p>
          <a:p>
            <a:pPr marL="12700" algn="just">
              <a:lnSpc>
                <a:spcPts val="1163"/>
              </a:lnSpc>
              <a:spcBef>
                <a:spcPts val="50"/>
              </a:spcBef>
            </a:pPr>
            <a:endParaRPr lang="el-GR" sz="2000" dirty="0" smtClean="0">
              <a:latin typeface="Times New Roman" pitchFamily="18" charset="0"/>
              <a:cs typeface="Times New Roman" pitchFamily="18" charset="0"/>
            </a:endParaRPr>
          </a:p>
          <a:p>
            <a:pPr marL="12700" algn="just">
              <a:lnSpc>
                <a:spcPts val="1163"/>
              </a:lnSpc>
              <a:spcBef>
                <a:spcPts val="50"/>
              </a:spcBef>
            </a:pPr>
            <a:r>
              <a:rPr lang="el-GR" sz="2000" dirty="0" smtClean="0">
                <a:latin typeface="Times New Roman" pitchFamily="18" charset="0"/>
                <a:cs typeface="Times New Roman" pitchFamily="18" charset="0"/>
              </a:rPr>
              <a:t>Χρειάζεται </a:t>
            </a:r>
            <a:r>
              <a:rPr lang="el-GR" sz="2000" dirty="0" smtClean="0">
                <a:latin typeface="Times New Roman" pitchFamily="18" charset="0"/>
                <a:cs typeface="Times New Roman" pitchFamily="18" charset="0"/>
              </a:rPr>
              <a:t>μόνο μια πολύ σύντομη μελέτη των </a:t>
            </a:r>
            <a:r>
              <a:rPr lang="el-GR" sz="2000" dirty="0" smtClean="0">
                <a:latin typeface="Times New Roman" pitchFamily="18" charset="0"/>
                <a:cs typeface="Times New Roman" pitchFamily="18" charset="0"/>
              </a:rPr>
              <a:t>απαραίτητων</a:t>
            </a:r>
          </a:p>
          <a:p>
            <a:pPr marL="12700" algn="just">
              <a:lnSpc>
                <a:spcPts val="1163"/>
              </a:lnSpc>
              <a:spcBef>
                <a:spcPts val="50"/>
              </a:spcBef>
            </a:pPr>
            <a:endParaRPr lang="el-GR" sz="2000" dirty="0" smtClean="0">
              <a:latin typeface="Times New Roman" pitchFamily="18" charset="0"/>
              <a:cs typeface="Times New Roman" pitchFamily="18" charset="0"/>
            </a:endParaRPr>
          </a:p>
          <a:p>
            <a:pPr marL="12700" algn="just">
              <a:lnSpc>
                <a:spcPts val="1163"/>
              </a:lnSpc>
              <a:spcBef>
                <a:spcPts val="50"/>
              </a:spcBef>
            </a:pPr>
            <a:r>
              <a:rPr lang="el-GR" sz="2000" dirty="0" smtClean="0">
                <a:latin typeface="Times New Roman" pitchFamily="18" charset="0"/>
                <a:cs typeface="Times New Roman" pitchFamily="18" charset="0"/>
              </a:rPr>
              <a:t> πληροφοριών για </a:t>
            </a:r>
            <a:r>
              <a:rPr lang="el-GR" sz="2000" dirty="0" smtClean="0">
                <a:latin typeface="Times New Roman" pitchFamily="18" charset="0"/>
                <a:cs typeface="Times New Roman" pitchFamily="18" charset="0"/>
              </a:rPr>
              <a:t>την κατασκευή.                                                                 </a:t>
            </a:r>
          </a:p>
          <a:p>
            <a:pPr marL="12700">
              <a:spcBef>
                <a:spcPts val="25"/>
              </a:spcBef>
            </a:pPr>
            <a:endParaRPr lang="el-GR" sz="2000" dirty="0" smtClean="0">
              <a:latin typeface="Times New Roman" pitchFamily="18" charset="0"/>
              <a:cs typeface="Times New Roman" pitchFamily="18" charset="0"/>
            </a:endParaRPr>
          </a:p>
          <a:p>
            <a:pPr marL="12700" algn="just">
              <a:lnSpc>
                <a:spcPts val="1425"/>
              </a:lnSpc>
            </a:pPr>
            <a:r>
              <a:rPr lang="el-GR" sz="2000" b="1" dirty="0" smtClean="0">
                <a:latin typeface="Times New Roman" pitchFamily="18" charset="0"/>
                <a:cs typeface="Times New Roman" pitchFamily="18" charset="0"/>
              </a:rPr>
              <a:t>Σε τι θα με βοηθήσει αυτή η κατασκευή; - σε τι είναι χρήσιμη;</a:t>
            </a:r>
            <a:endParaRPr lang="el-GR" sz="2000" dirty="0" smtClean="0">
              <a:latin typeface="Times New Roman" pitchFamily="18" charset="0"/>
              <a:cs typeface="Times New Roman" pitchFamily="18" charset="0"/>
            </a:endParaRPr>
          </a:p>
          <a:p>
            <a:pPr marL="12700" algn="just">
              <a:lnSpc>
                <a:spcPct val="96000"/>
              </a:lnSpc>
              <a:spcBef>
                <a:spcPts val="25"/>
              </a:spcBef>
            </a:pPr>
            <a:r>
              <a:rPr lang="el-GR" sz="2000" dirty="0" smtClean="0">
                <a:latin typeface="Times New Roman" pitchFamily="18" charset="0"/>
                <a:cs typeface="Times New Roman" pitchFamily="18" charset="0"/>
              </a:rPr>
              <a:t>(α) Η κατασκευή αυτή είναι το εισιτήριο για κάποιον που ξεκινά για πρώτη φορά στο χώρο της ρομποτικής,  </a:t>
            </a:r>
            <a:r>
              <a:rPr lang="el-GR"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β) Αποδεικνύει ότι  μπορεί  οποιοσδήποτε  να  μπει  τουλάχιστον  στα  πρώτα  στάδια  της  ρομποτικής, </a:t>
            </a:r>
            <a:endParaRPr lang="el-GR" sz="2000" dirty="0" smtClean="0">
              <a:latin typeface="Times New Roman" pitchFamily="18" charset="0"/>
              <a:cs typeface="Times New Roman" pitchFamily="18" charset="0"/>
            </a:endParaRPr>
          </a:p>
          <a:p>
            <a:pPr marL="12700" algn="just">
              <a:lnSpc>
                <a:spcPct val="96000"/>
              </a:lnSpc>
              <a:spcBef>
                <a:spcPts val="25"/>
              </a:spcBef>
            </a:pPr>
            <a:r>
              <a:rPr lang="el-GR"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(γ)  Αποτελεί  εξαιρετικά  δημιουργική εργασία για τα παιδιά</a:t>
            </a:r>
            <a:r>
              <a:rPr lang="el-GR" sz="2000" dirty="0" smtClean="0">
                <a:latin typeface="Times New Roman" pitchFamily="18" charset="0"/>
                <a:cs typeface="Times New Roman" pitchFamily="18" charset="0"/>
              </a:rPr>
              <a:t>,</a:t>
            </a:r>
          </a:p>
          <a:p>
            <a:pPr marL="12700" algn="just">
              <a:lnSpc>
                <a:spcPct val="96000"/>
              </a:lnSpc>
              <a:spcBef>
                <a:spcPts val="25"/>
              </a:spcBef>
            </a:pPr>
            <a:r>
              <a:rPr lang="el-GR"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(δ) Μπορεί να αποτελέσει </a:t>
            </a:r>
            <a:r>
              <a:rPr lang="el-GR" sz="2000" dirty="0" err="1" smtClean="0">
                <a:latin typeface="Times New Roman" pitchFamily="18" charset="0"/>
                <a:cs typeface="Times New Roman" pitchFamily="18" charset="0"/>
              </a:rPr>
              <a:t>project</a:t>
            </a:r>
            <a:r>
              <a:rPr lang="el-GR" sz="2000" dirty="0" smtClean="0">
                <a:latin typeface="Times New Roman" pitchFamily="18" charset="0"/>
                <a:cs typeface="Times New Roman" pitchFamily="18" charset="0"/>
              </a:rPr>
              <a:t> για τους μαθητές του σχολείου, εργαλείο μάθησης της τεχνολογίας για   τους   εκπαιδευτικούς   και   εισαγωγικό   </a:t>
            </a:r>
            <a:r>
              <a:rPr lang="el-GR" sz="2000" dirty="0" err="1" smtClean="0">
                <a:latin typeface="Times New Roman" pitchFamily="18" charset="0"/>
                <a:cs typeface="Times New Roman" pitchFamily="18" charset="0"/>
              </a:rPr>
              <a:t>project</a:t>
            </a:r>
            <a:r>
              <a:rPr lang="el-GR" sz="2000" dirty="0" smtClean="0">
                <a:latin typeface="Times New Roman" pitchFamily="18" charset="0"/>
                <a:cs typeface="Times New Roman" pitchFamily="18" charset="0"/>
              </a:rPr>
              <a:t>   για   τους   φοιτητές, </a:t>
            </a:r>
            <a:endParaRPr lang="el-GR" sz="2000" dirty="0" smtClean="0">
              <a:latin typeface="Times New Roman" pitchFamily="18" charset="0"/>
              <a:cs typeface="Times New Roman" pitchFamily="18" charset="0"/>
            </a:endParaRPr>
          </a:p>
          <a:p>
            <a:pPr marL="12700" algn="just">
              <a:lnSpc>
                <a:spcPct val="96000"/>
              </a:lnSpc>
              <a:spcBef>
                <a:spcPts val="25"/>
              </a:spcBef>
            </a:pPr>
            <a:r>
              <a:rPr lang="el-GR" sz="2000" dirty="0" smtClean="0">
                <a:latin typeface="Times New Roman" pitchFamily="18" charset="0"/>
                <a:cs typeface="Times New Roman" pitchFamily="18" charset="0"/>
              </a:rPr>
              <a:t>  (ε)  </a:t>
            </a:r>
            <a:r>
              <a:rPr lang="el-GR" sz="2000" dirty="0" smtClean="0">
                <a:latin typeface="Times New Roman" pitchFamily="18" charset="0"/>
                <a:cs typeface="Times New Roman" pitchFamily="18" charset="0"/>
              </a:rPr>
              <a:t>Δίνει   ικανοποίηση   και   αυτοπεποίθηση   στον κατασκευαστή, </a:t>
            </a:r>
            <a:r>
              <a:rPr lang="el-GR" sz="2000" dirty="0" smtClean="0">
                <a:latin typeface="Times New Roman" pitchFamily="18" charset="0"/>
                <a:cs typeface="Times New Roman" pitchFamily="18" charset="0"/>
              </a:rPr>
              <a:t>(στ) </a:t>
            </a:r>
            <a:r>
              <a:rPr lang="el-GR" sz="2000" dirty="0" smtClean="0">
                <a:latin typeface="Times New Roman" pitchFamily="18" charset="0"/>
                <a:cs typeface="Times New Roman" pitchFamily="18" charset="0"/>
              </a:rPr>
              <a:t>Αναδεικνύει τις δεξιότητες ή και το ταλέντο των νέων που ως μηχανικοί στο μέλλον θα ασχοληθούν με το αντικείμενο, </a:t>
            </a:r>
            <a:endParaRPr lang="el-GR" sz="2000" dirty="0" smtClean="0">
              <a:latin typeface="Times New Roman" pitchFamily="18" charset="0"/>
              <a:cs typeface="Times New Roman" pitchFamily="18" charset="0"/>
            </a:endParaRPr>
          </a:p>
          <a:p>
            <a:pPr marL="12700" algn="just">
              <a:lnSpc>
                <a:spcPct val="96000"/>
              </a:lnSpc>
              <a:spcBef>
                <a:spcPts val="25"/>
              </a:spcBef>
            </a:pPr>
            <a:r>
              <a:rPr lang="el-GR" sz="2000" dirty="0" smtClean="0">
                <a:latin typeface="Times New Roman" pitchFamily="18" charset="0"/>
                <a:cs typeface="Times New Roman" pitchFamily="18" charset="0"/>
              </a:rPr>
              <a:t> (ζ) </a:t>
            </a:r>
            <a:r>
              <a:rPr lang="el-GR" sz="2000" dirty="0" smtClean="0">
                <a:latin typeface="Times New Roman" pitchFamily="18" charset="0"/>
                <a:cs typeface="Times New Roman" pitchFamily="18" charset="0"/>
              </a:rPr>
              <a:t>Σταδιακά μπορεί να γίνει ανάπτυξη εφαρμογών  καθημερινής χρήσης όπως ο έλεγχος του σπιτιού, η μέτρηση των περιβαλλοντικών συνθηκών, κλπ</a:t>
            </a:r>
            <a:endParaRPr lang="el-G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11250" y="927100"/>
            <a:ext cx="6096000" cy="430887"/>
          </a:xfrm>
          <a:prstGeom prst="rect">
            <a:avLst/>
          </a:prstGeom>
        </p:spPr>
        <p:txBody>
          <a:bodyPr wrap="square" lIns="0" tIns="0" rIns="0" bIns="0">
            <a:spAutoFit/>
          </a:bodyPr>
          <a:lstStyle/>
          <a:p>
            <a:pPr marL="12700" fontAlgn="auto">
              <a:spcBef>
                <a:spcPts val="0"/>
              </a:spcBef>
              <a:spcAft>
                <a:spcPts val="0"/>
              </a:spcAft>
              <a:defRPr/>
            </a:pPr>
            <a:r>
              <a:rPr sz="2800" b="1" spc="-15" dirty="0">
                <a:latin typeface="Times New Roman"/>
                <a:cs typeface="Times New Roman"/>
              </a:rPr>
              <a:t>Η </a:t>
            </a:r>
            <a:r>
              <a:rPr sz="2800" b="1" spc="-5" dirty="0">
                <a:latin typeface="Times New Roman"/>
                <a:cs typeface="Times New Roman"/>
              </a:rPr>
              <a:t>''ε</a:t>
            </a:r>
            <a:r>
              <a:rPr sz="2800" b="1" spc="-10" dirty="0">
                <a:latin typeface="Times New Roman"/>
                <a:cs typeface="Times New Roman"/>
              </a:rPr>
              <a:t>π</a:t>
            </a:r>
            <a:r>
              <a:rPr sz="2800" b="1" spc="-5" dirty="0">
                <a:latin typeface="Times New Roman"/>
                <a:cs typeface="Times New Roman"/>
              </a:rPr>
              <a:t>α</a:t>
            </a:r>
            <a:r>
              <a:rPr sz="2800" b="1" spc="-10" dirty="0">
                <a:latin typeface="Times New Roman"/>
                <a:cs typeface="Times New Roman"/>
              </a:rPr>
              <a:t>ν</a:t>
            </a:r>
            <a:r>
              <a:rPr sz="2800" b="1" spc="-5" dirty="0">
                <a:latin typeface="Times New Roman"/>
                <a:cs typeface="Times New Roman"/>
              </a:rPr>
              <a:t>ά</a:t>
            </a:r>
            <a:r>
              <a:rPr sz="2800" b="1" spc="-25" dirty="0">
                <a:latin typeface="Times New Roman"/>
                <a:cs typeface="Times New Roman"/>
              </a:rPr>
              <a:t>σ</a:t>
            </a:r>
            <a:r>
              <a:rPr sz="2800" b="1" spc="-10" dirty="0">
                <a:latin typeface="Times New Roman"/>
                <a:cs typeface="Times New Roman"/>
              </a:rPr>
              <a:t>τ</a:t>
            </a:r>
            <a:r>
              <a:rPr sz="2800" b="1" spc="-5" dirty="0">
                <a:latin typeface="Times New Roman"/>
                <a:cs typeface="Times New Roman"/>
              </a:rPr>
              <a:t>α</a:t>
            </a:r>
            <a:r>
              <a:rPr sz="2800" b="1" spc="-15" dirty="0">
                <a:latin typeface="Times New Roman"/>
                <a:cs typeface="Times New Roman"/>
              </a:rPr>
              <a:t>σ</a:t>
            </a:r>
            <a:r>
              <a:rPr sz="2800" b="1" dirty="0">
                <a:latin typeface="Times New Roman"/>
                <a:cs typeface="Times New Roman"/>
              </a:rPr>
              <a:t>η</a:t>
            </a:r>
            <a:r>
              <a:rPr sz="2800" b="1" spc="-5" dirty="0">
                <a:latin typeface="Times New Roman"/>
                <a:cs typeface="Times New Roman"/>
              </a:rPr>
              <a:t>''</a:t>
            </a:r>
            <a:r>
              <a:rPr sz="2800" b="1" dirty="0">
                <a:latin typeface="Times New Roman"/>
                <a:cs typeface="Times New Roman"/>
              </a:rPr>
              <a:t> </a:t>
            </a:r>
            <a:r>
              <a:rPr sz="2800" b="1" spc="-10" dirty="0">
                <a:latin typeface="Times New Roman"/>
                <a:cs typeface="Times New Roman"/>
              </a:rPr>
              <a:t>το</a:t>
            </a:r>
            <a:r>
              <a:rPr sz="2800" b="1" dirty="0">
                <a:latin typeface="Times New Roman"/>
                <a:cs typeface="Times New Roman"/>
              </a:rPr>
              <a:t>υ</a:t>
            </a:r>
            <a:r>
              <a:rPr sz="2800" b="1" spc="-70" dirty="0">
                <a:latin typeface="Times New Roman"/>
                <a:cs typeface="Times New Roman"/>
              </a:rPr>
              <a:t> </a:t>
            </a:r>
            <a:r>
              <a:rPr sz="2800" b="1" spc="-5" dirty="0">
                <a:latin typeface="Times New Roman"/>
                <a:cs typeface="Times New Roman"/>
              </a:rPr>
              <a:t>A</a:t>
            </a:r>
            <a:r>
              <a:rPr sz="2800" b="1" spc="-15" dirty="0">
                <a:latin typeface="Times New Roman"/>
                <a:cs typeface="Times New Roman"/>
              </a:rPr>
              <a:t>r</a:t>
            </a:r>
            <a:r>
              <a:rPr sz="2800" b="1" spc="-5" dirty="0">
                <a:latin typeface="Times New Roman"/>
                <a:cs typeface="Times New Roman"/>
              </a:rPr>
              <a:t>du</a:t>
            </a:r>
            <a:r>
              <a:rPr sz="2800" b="1" spc="-10" dirty="0">
                <a:latin typeface="Times New Roman"/>
                <a:cs typeface="Times New Roman"/>
              </a:rPr>
              <a:t>i</a:t>
            </a:r>
            <a:r>
              <a:rPr sz="2800" b="1" spc="-5" dirty="0">
                <a:latin typeface="Times New Roman"/>
                <a:cs typeface="Times New Roman"/>
              </a:rPr>
              <a:t>no</a:t>
            </a:r>
            <a:endParaRPr sz="2800" dirty="0">
              <a:latin typeface="Times New Roman"/>
              <a:cs typeface="Times New Roman"/>
            </a:endParaRPr>
          </a:p>
        </p:txBody>
      </p:sp>
      <p:sp>
        <p:nvSpPr>
          <p:cNvPr id="4" name="object 4"/>
          <p:cNvSpPr txBox="1"/>
          <p:nvPr/>
        </p:nvSpPr>
        <p:spPr>
          <a:xfrm>
            <a:off x="654050" y="3594100"/>
            <a:ext cx="6434137" cy="615553"/>
          </a:xfrm>
          <a:prstGeom prst="rect">
            <a:avLst/>
          </a:prstGeom>
        </p:spPr>
        <p:txBody>
          <a:bodyPr lIns="0" tIns="0" rIns="0" bIns="0">
            <a:spAutoFit/>
          </a:bodyPr>
          <a:lstStyle/>
          <a:p>
            <a:pPr marL="3251200" algn="just"/>
            <a:r>
              <a:rPr lang="el-GR" sz="2000" b="1" dirty="0" smtClean="0">
                <a:latin typeface="Times New Roman" pitchFamily="18" charset="0"/>
                <a:cs typeface="Times New Roman" pitchFamily="18" charset="0"/>
              </a:rPr>
              <a:t>Μερικές </a:t>
            </a:r>
            <a:r>
              <a:rPr lang="el-GR" sz="2000" b="1" dirty="0">
                <a:latin typeface="Times New Roman" pitchFamily="18" charset="0"/>
                <a:cs typeface="Times New Roman" pitchFamily="18" charset="0"/>
              </a:rPr>
              <a:t>διευθύνσεις στο </a:t>
            </a:r>
            <a:r>
              <a:rPr lang="el-GR" sz="2000" b="1" dirty="0" err="1">
                <a:latin typeface="Times New Roman" pitchFamily="18" charset="0"/>
                <a:cs typeface="Times New Roman" pitchFamily="18" charset="0"/>
              </a:rPr>
              <a:t>internet</a:t>
            </a:r>
            <a:r>
              <a:rPr lang="el-GR" sz="2000" b="1" dirty="0">
                <a:latin typeface="Times New Roman" pitchFamily="18" charset="0"/>
                <a:cs typeface="Times New Roman" pitchFamily="18" charset="0"/>
              </a:rPr>
              <a:t> για να ξεκινήσετε</a:t>
            </a:r>
            <a:endParaRPr lang="el-GR" sz="2000" dirty="0">
              <a:latin typeface="Times New Roman" pitchFamily="18" charset="0"/>
              <a:cs typeface="Times New Roman" pitchFamily="18" charset="0"/>
            </a:endParaRPr>
          </a:p>
        </p:txBody>
      </p:sp>
      <p:sp>
        <p:nvSpPr>
          <p:cNvPr id="5" name="object 5"/>
          <p:cNvSpPr txBox="1"/>
          <p:nvPr/>
        </p:nvSpPr>
        <p:spPr>
          <a:xfrm>
            <a:off x="0" y="4660900"/>
            <a:ext cx="2482850" cy="276999"/>
          </a:xfrm>
          <a:prstGeom prst="rect">
            <a:avLst/>
          </a:prstGeom>
        </p:spPr>
        <p:txBody>
          <a:bodyPr wrap="square" lIns="0" tIns="0" rIns="0" bIns="0">
            <a:spAutoFit/>
          </a:bodyPr>
          <a:lstStyle/>
          <a:p>
            <a:pPr marL="12700" fontAlgn="auto">
              <a:spcBef>
                <a:spcPts val="0"/>
              </a:spcBef>
              <a:spcAft>
                <a:spcPts val="0"/>
              </a:spcAft>
              <a:defRPr/>
            </a:pPr>
            <a:r>
              <a:rPr b="1" dirty="0">
                <a:latin typeface="Times New Roman"/>
                <a:cs typeface="Times New Roman"/>
                <a:hlinkClick r:id="rId3"/>
              </a:rPr>
              <a:t>h</a:t>
            </a:r>
            <a:r>
              <a:rPr b="1" spc="-5" dirty="0">
                <a:latin typeface="Times New Roman"/>
                <a:cs typeface="Times New Roman"/>
                <a:hlinkClick r:id="rId3"/>
              </a:rPr>
              <a:t>tt</a:t>
            </a:r>
            <a:r>
              <a:rPr b="1" dirty="0">
                <a:latin typeface="Times New Roman"/>
                <a:cs typeface="Times New Roman"/>
                <a:hlinkClick r:id="rId3"/>
              </a:rPr>
              <a:t>p</a:t>
            </a:r>
            <a:r>
              <a:rPr b="1" spc="-5" dirty="0">
                <a:latin typeface="Times New Roman"/>
                <a:cs typeface="Times New Roman"/>
                <a:hlinkClick r:id="rId3"/>
              </a:rPr>
              <a:t>://ww</a:t>
            </a:r>
            <a:r>
              <a:rPr b="1" spc="-55" dirty="0">
                <a:latin typeface="Times New Roman"/>
                <a:cs typeface="Times New Roman"/>
                <a:hlinkClick r:id="rId3"/>
              </a:rPr>
              <a:t>w</a:t>
            </a:r>
            <a:r>
              <a:rPr b="1" spc="-5" dirty="0">
                <a:latin typeface="Times New Roman"/>
                <a:cs typeface="Times New Roman"/>
                <a:hlinkClick r:id="rId3"/>
              </a:rPr>
              <a:t>.a</a:t>
            </a:r>
            <a:r>
              <a:rPr b="1" spc="-10" dirty="0">
                <a:latin typeface="Times New Roman"/>
                <a:cs typeface="Times New Roman"/>
                <a:hlinkClick r:id="rId3"/>
              </a:rPr>
              <a:t>r</a:t>
            </a:r>
            <a:r>
              <a:rPr b="1" dirty="0">
                <a:latin typeface="Times New Roman"/>
                <a:cs typeface="Times New Roman"/>
                <a:hlinkClick r:id="rId3"/>
              </a:rPr>
              <a:t>du</a:t>
            </a:r>
            <a:r>
              <a:rPr b="1" spc="-15" dirty="0">
                <a:latin typeface="Times New Roman"/>
                <a:cs typeface="Times New Roman"/>
                <a:hlinkClick r:id="rId3"/>
              </a:rPr>
              <a:t>i</a:t>
            </a:r>
            <a:r>
              <a:rPr b="1" dirty="0">
                <a:latin typeface="Times New Roman"/>
                <a:cs typeface="Times New Roman"/>
                <a:hlinkClick r:id="rId3"/>
              </a:rPr>
              <a:t>n</a:t>
            </a:r>
            <a:r>
              <a:rPr b="1" spc="-5" dirty="0">
                <a:latin typeface="Times New Roman"/>
                <a:cs typeface="Times New Roman"/>
                <a:hlinkClick r:id="rId3"/>
              </a:rPr>
              <a:t>o.</a:t>
            </a:r>
            <a:r>
              <a:rPr b="1" spc="-10" dirty="0">
                <a:latin typeface="Times New Roman"/>
                <a:cs typeface="Times New Roman"/>
                <a:hlinkClick r:id="rId3"/>
              </a:rPr>
              <a:t>cc</a:t>
            </a:r>
            <a:r>
              <a:rPr b="1" spc="-5" dirty="0">
                <a:latin typeface="Times New Roman"/>
                <a:cs typeface="Times New Roman"/>
                <a:hlinkClick r:id="rId3"/>
              </a:rPr>
              <a:t>/</a:t>
            </a:r>
            <a:endParaRPr dirty="0">
              <a:latin typeface="Times New Roman"/>
              <a:cs typeface="Times New Roman"/>
            </a:endParaRPr>
          </a:p>
        </p:txBody>
      </p:sp>
      <p:sp>
        <p:nvSpPr>
          <p:cNvPr id="6" name="object 6"/>
          <p:cNvSpPr txBox="1"/>
          <p:nvPr/>
        </p:nvSpPr>
        <p:spPr>
          <a:xfrm>
            <a:off x="2559050" y="4737100"/>
            <a:ext cx="4298950" cy="1141338"/>
          </a:xfrm>
          <a:prstGeom prst="rect">
            <a:avLst/>
          </a:prstGeom>
        </p:spPr>
        <p:txBody>
          <a:bodyPr lIns="0" tIns="0" rIns="0" bIns="0">
            <a:spAutoFit/>
          </a:bodyPr>
          <a:lstStyle/>
          <a:p>
            <a:pPr marL="12700" algn="just">
              <a:lnSpc>
                <a:spcPts val="1163"/>
              </a:lnSpc>
            </a:pPr>
            <a:r>
              <a:rPr lang="el-GR" dirty="0">
                <a:latin typeface="Times New Roman" pitchFamily="18" charset="0"/>
                <a:cs typeface="Times New Roman" pitchFamily="18" charset="0"/>
              </a:rPr>
              <a:t>Η  επίσημη  ιστοσελίδα  του Arduino.  Στο  </a:t>
            </a:r>
            <a:r>
              <a:rPr lang="el-GR" dirty="0" err="1">
                <a:latin typeface="Times New Roman" pitchFamily="18" charset="0"/>
                <a:cs typeface="Times New Roman" pitchFamily="18" charset="0"/>
              </a:rPr>
              <a:t>internet</a:t>
            </a:r>
            <a:r>
              <a:rPr lang="el-GR" dirty="0">
                <a:latin typeface="Times New Roman" pitchFamily="18" charset="0"/>
                <a:cs typeface="Times New Roman" pitchFamily="18" charset="0"/>
              </a:rPr>
              <a:t>  θα  βρείτε  πολλές  διαφορετικές παραλλαγές της πλατφόρμας</a:t>
            </a:r>
            <a:r>
              <a:rPr lang="el-GR" dirty="0" smtClean="0">
                <a:latin typeface="Times New Roman" pitchFamily="18" charset="0"/>
                <a:cs typeface="Times New Roman" pitchFamily="18" charset="0"/>
              </a:rPr>
              <a:t>.</a:t>
            </a:r>
          </a:p>
          <a:p>
            <a:pPr marL="12700" algn="just">
              <a:lnSpc>
                <a:spcPts val="1163"/>
              </a:lnSpc>
            </a:pPr>
            <a:endParaRPr lang="el-GR" dirty="0">
              <a:latin typeface="Times New Roman" pitchFamily="18" charset="0"/>
              <a:cs typeface="Times New Roman" pitchFamily="18" charset="0"/>
            </a:endParaRPr>
          </a:p>
          <a:p>
            <a:pPr marL="12700" algn="just">
              <a:lnSpc>
                <a:spcPts val="1163"/>
              </a:lnSpc>
              <a:spcBef>
                <a:spcPts val="538"/>
              </a:spcBef>
            </a:pPr>
            <a:r>
              <a:rPr lang="el-GR" dirty="0">
                <a:latin typeface="Times New Roman" pitchFamily="18" charset="0"/>
                <a:cs typeface="Times New Roman" pitchFamily="18" charset="0"/>
              </a:rPr>
              <a:t>Ελληνική   πύλη   ρομποτικής   (πλούσιο   υλικό</a:t>
            </a:r>
            <a:r>
              <a:rPr lang="el-GR" dirty="0" smtClean="0">
                <a:latin typeface="Times New Roman" pitchFamily="18" charset="0"/>
                <a:cs typeface="Times New Roman" pitchFamily="18" charset="0"/>
              </a:rPr>
              <a:t>,  </a:t>
            </a:r>
            <a:r>
              <a:rPr lang="el-GR" sz="2000" dirty="0">
                <a:latin typeface="Times New Roman" pitchFamily="18" charset="0"/>
                <a:cs typeface="Times New Roman" pitchFamily="18" charset="0"/>
              </a:rPr>
              <a:t>κατασκευές   και   </a:t>
            </a:r>
            <a:r>
              <a:rPr lang="el-GR" sz="2000" dirty="0" err="1">
                <a:latin typeface="Times New Roman" pitchFamily="18" charset="0"/>
                <a:cs typeface="Times New Roman" pitchFamily="18" charset="0"/>
              </a:rPr>
              <a:t>βιντεομαθήματα</a:t>
            </a:r>
            <a:r>
              <a:rPr lang="el-GR" sz="2000" dirty="0">
                <a:latin typeface="Times New Roman" pitchFamily="18" charset="0"/>
                <a:cs typeface="Times New Roman" pitchFamily="18" charset="0"/>
              </a:rPr>
              <a:t> ρομποτικής για τους αρχάριους</a:t>
            </a:r>
            <a:r>
              <a:rPr lang="el-GR" sz="2000" dirty="0" smtClean="0">
                <a:latin typeface="Times New Roman" pitchFamily="18" charset="0"/>
                <a:cs typeface="Times New Roman" pitchFamily="18" charset="0"/>
              </a:rPr>
              <a:t>)</a:t>
            </a:r>
            <a:endParaRPr lang="el-GR" sz="2000" dirty="0">
              <a:latin typeface="Times New Roman" pitchFamily="18" charset="0"/>
              <a:cs typeface="Times New Roman" pitchFamily="18" charset="0"/>
            </a:endParaRPr>
          </a:p>
        </p:txBody>
      </p:sp>
      <p:sp>
        <p:nvSpPr>
          <p:cNvPr id="7" name="object 7"/>
          <p:cNvSpPr txBox="1"/>
          <p:nvPr/>
        </p:nvSpPr>
        <p:spPr>
          <a:xfrm>
            <a:off x="425450" y="5499100"/>
            <a:ext cx="1516062" cy="246221"/>
          </a:xfrm>
          <a:prstGeom prst="rect">
            <a:avLst/>
          </a:prstGeom>
        </p:spPr>
        <p:txBody>
          <a:bodyPr wrap="square" lIns="0" tIns="0" rIns="0" bIns="0">
            <a:spAutoFit/>
          </a:bodyPr>
          <a:lstStyle/>
          <a:p>
            <a:pPr marL="12700" fontAlgn="auto">
              <a:spcBef>
                <a:spcPts val="0"/>
              </a:spcBef>
              <a:spcAft>
                <a:spcPts val="0"/>
              </a:spcAft>
              <a:defRPr/>
            </a:pPr>
            <a:r>
              <a:rPr sz="1600" b="1" dirty="0">
                <a:latin typeface="Times New Roman"/>
                <a:cs typeface="Times New Roman"/>
                <a:hlinkClick r:id="rId4"/>
              </a:rPr>
              <a:t>h</a:t>
            </a:r>
            <a:r>
              <a:rPr sz="1600" b="1" spc="-5" dirty="0">
                <a:latin typeface="Times New Roman"/>
                <a:cs typeface="Times New Roman"/>
                <a:hlinkClick r:id="rId4"/>
              </a:rPr>
              <a:t>tt</a:t>
            </a:r>
            <a:r>
              <a:rPr sz="1600" b="1" dirty="0">
                <a:latin typeface="Times New Roman"/>
                <a:cs typeface="Times New Roman"/>
                <a:hlinkClick r:id="rId4"/>
              </a:rPr>
              <a:t>p</a:t>
            </a:r>
            <a:r>
              <a:rPr sz="1600" b="1" spc="-5" dirty="0">
                <a:latin typeface="Times New Roman"/>
                <a:cs typeface="Times New Roman"/>
                <a:hlinkClick r:id="rId4"/>
              </a:rPr>
              <a:t>://g</a:t>
            </a:r>
            <a:r>
              <a:rPr sz="1600" b="1" spc="-30" dirty="0">
                <a:latin typeface="Times New Roman"/>
                <a:cs typeface="Times New Roman"/>
                <a:hlinkClick r:id="rId4"/>
              </a:rPr>
              <a:t>r</a:t>
            </a:r>
            <a:r>
              <a:rPr sz="1600" b="1" dirty="0">
                <a:latin typeface="Times New Roman"/>
                <a:cs typeface="Times New Roman"/>
                <a:hlinkClick r:id="rId4"/>
              </a:rPr>
              <a:t>obo</a:t>
            </a:r>
            <a:r>
              <a:rPr sz="1600" b="1" spc="-5" dirty="0">
                <a:latin typeface="Times New Roman"/>
                <a:cs typeface="Times New Roman"/>
                <a:hlinkClick r:id="rId4"/>
              </a:rPr>
              <a:t>t.g</a:t>
            </a:r>
            <a:r>
              <a:rPr sz="1600" b="1" spc="-10" dirty="0">
                <a:latin typeface="Times New Roman"/>
                <a:cs typeface="Times New Roman"/>
                <a:hlinkClick r:id="rId4"/>
              </a:rPr>
              <a:t>r</a:t>
            </a:r>
            <a:r>
              <a:rPr sz="1600" b="1" spc="-5" dirty="0">
                <a:latin typeface="Times New Roman"/>
                <a:cs typeface="Times New Roman"/>
                <a:hlinkClick r:id="rId4"/>
              </a:rPr>
              <a:t>/</a:t>
            </a:r>
            <a:endParaRPr sz="1600" dirty="0">
              <a:latin typeface="Times New Roman"/>
              <a:cs typeface="Times New Roman"/>
            </a:endParaRPr>
          </a:p>
        </p:txBody>
      </p:sp>
      <p:sp>
        <p:nvSpPr>
          <p:cNvPr id="3083" name="object 11"/>
          <p:cNvSpPr>
            <a:spLocks/>
          </p:cNvSpPr>
          <p:nvPr/>
        </p:nvSpPr>
        <p:spPr bwMode="auto">
          <a:xfrm>
            <a:off x="539750" y="8791575"/>
            <a:ext cx="6480175" cy="0"/>
          </a:xfrm>
          <a:custGeom>
            <a:avLst/>
            <a:gdLst/>
            <a:ahLst/>
            <a:cxnLst>
              <a:cxn ang="0">
                <a:pos x="0" y="0"/>
              </a:cxn>
              <a:cxn ang="0">
                <a:pos x="6479554" y="0"/>
              </a:cxn>
            </a:cxnLst>
            <a:rect l="0" t="0" r="r" b="b"/>
            <a:pathLst>
              <a:path w="6480175">
                <a:moveTo>
                  <a:pt x="0" y="0"/>
                </a:moveTo>
                <a:lnTo>
                  <a:pt x="6479554" y="0"/>
                </a:lnTo>
              </a:path>
            </a:pathLst>
          </a:custGeom>
          <a:noFill/>
          <a:ln w="3175">
            <a:solidFill>
              <a:srgbClr val="7F7F7F"/>
            </a:solidFill>
            <a:round/>
            <a:headEnd/>
            <a:tailEnd/>
          </a:ln>
        </p:spPr>
        <p:txBody>
          <a:bodyPr lIns="0" tIns="0" rIns="0" bIns="0"/>
          <a:lstStyle/>
          <a:p>
            <a:endParaRPr lang="el-GR"/>
          </a:p>
        </p:txBody>
      </p:sp>
      <p:sp>
        <p:nvSpPr>
          <p:cNvPr id="3084" name="object 12"/>
          <p:cNvSpPr>
            <a:spLocks noChangeArrowheads="1"/>
          </p:cNvSpPr>
          <p:nvPr/>
        </p:nvSpPr>
        <p:spPr bwMode="auto">
          <a:xfrm>
            <a:off x="654050" y="1308100"/>
            <a:ext cx="4921250" cy="2297112"/>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65100"/>
            <a:ext cx="7556500" cy="6462475"/>
          </a:xfrm>
          <a:prstGeom prst="rect">
            <a:avLst/>
          </a:prstGeom>
        </p:spPr>
        <p:txBody>
          <a:bodyPr wrap="square">
            <a:spAutoFit/>
          </a:bodyPr>
          <a:lstStyle/>
          <a:p>
            <a:pPr marL="12700" algn="just">
              <a:lnSpc>
                <a:spcPts val="1413"/>
              </a:lnSpc>
            </a:pPr>
            <a:r>
              <a:rPr lang="el-GR" sz="2800" b="1" dirty="0" smtClean="0">
                <a:latin typeface="Times New Roman" pitchFamily="18" charset="0"/>
                <a:cs typeface="Times New Roman" pitchFamily="18" charset="0"/>
              </a:rPr>
              <a:t>Τι είναι το Arduino</a:t>
            </a:r>
            <a:r>
              <a:rPr lang="el-GR" sz="2800" b="1" dirty="0" smtClean="0">
                <a:latin typeface="Times New Roman" pitchFamily="18" charset="0"/>
                <a:cs typeface="Times New Roman" pitchFamily="18" charset="0"/>
              </a:rPr>
              <a:t>;</a:t>
            </a:r>
          </a:p>
          <a:p>
            <a:pPr marL="12700" algn="just">
              <a:lnSpc>
                <a:spcPts val="1413"/>
              </a:lnSpc>
            </a:pPr>
            <a:endParaRPr lang="el-GR" sz="2800" b="1" dirty="0" smtClean="0">
              <a:latin typeface="Times New Roman" pitchFamily="18" charset="0"/>
              <a:cs typeface="Times New Roman" pitchFamily="18" charset="0"/>
            </a:endParaRPr>
          </a:p>
          <a:p>
            <a:pPr marL="12700" algn="just">
              <a:lnSpc>
                <a:spcPts val="1413"/>
              </a:lnSpc>
            </a:pPr>
            <a:r>
              <a:rPr lang="el-GR" sz="2000" dirty="0" smtClean="0">
                <a:latin typeface="Times New Roman" pitchFamily="18" charset="0"/>
                <a:cs typeface="Times New Roman" pitchFamily="18" charset="0"/>
              </a:rPr>
              <a:t>Το    </a:t>
            </a:r>
            <a:r>
              <a:rPr lang="el-GR" sz="2000" dirty="0" err="1" smtClean="0">
                <a:latin typeface="Times New Roman" pitchFamily="18" charset="0"/>
                <a:cs typeface="Times New Roman" pitchFamily="18" charset="0"/>
              </a:rPr>
              <a:t>Αrduino</a:t>
            </a:r>
            <a:r>
              <a:rPr lang="el-GR" sz="2000" dirty="0" smtClean="0">
                <a:latin typeface="Times New Roman" pitchFamily="18" charset="0"/>
                <a:cs typeface="Times New Roman" pitchFamily="18" charset="0"/>
              </a:rPr>
              <a:t>    είναι    ένας    μικρός    υπολογιστής    (μεγέθους παλάμης) ο οποίος περιλαμβάνει ένα μικροελεγκτή (κάτι σαν τους  μικροεπεξεργαστές  που  διαθέτουν  οι  υπολογιστές  που έχουμε    σπίτι)    και    ένα    σύνολο    από    εισόδους/εξόδους. Υπάρχουν   διάφορες   παραλλαγές   όπως   το   </a:t>
            </a:r>
            <a:r>
              <a:rPr lang="el-GR" sz="2000" dirty="0" err="1" smtClean="0">
                <a:latin typeface="Times New Roman" pitchFamily="18" charset="0"/>
                <a:cs typeface="Times New Roman" pitchFamily="18" charset="0"/>
              </a:rPr>
              <a:t>lilypad</a:t>
            </a:r>
            <a:r>
              <a:rPr lang="el-GR" sz="2000" dirty="0" smtClean="0">
                <a:latin typeface="Times New Roman" pitchFamily="18" charset="0"/>
                <a:cs typeface="Times New Roman" pitchFamily="18" charset="0"/>
              </a:rPr>
              <a:t>   που φοριέται στα ρούχα! (π.χ. εφαρμογές στην υγεία). Το κόστος του είναι 12-15 Ευρώ στην απλή έκδοση</a:t>
            </a:r>
          </a:p>
          <a:p>
            <a:pPr marL="12700" algn="just">
              <a:lnSpc>
                <a:spcPts val="1413"/>
              </a:lnSpc>
            </a:pPr>
            <a:endParaRPr lang="el-GR" sz="2800" b="1" dirty="0">
              <a:latin typeface="Times New Roman" pitchFamily="18" charset="0"/>
              <a:cs typeface="Times New Roman" pitchFamily="18" charset="0"/>
            </a:endParaRPr>
          </a:p>
          <a:p>
            <a:pPr marL="12700" algn="just">
              <a:lnSpc>
                <a:spcPts val="1413"/>
              </a:lnSpc>
            </a:pPr>
            <a:r>
              <a:rPr lang="el-GR" sz="2800" b="1" dirty="0" smtClean="0">
                <a:latin typeface="Times New Roman" pitchFamily="18" charset="0"/>
                <a:cs typeface="Times New Roman" pitchFamily="18" charset="0"/>
              </a:rPr>
              <a:t>Τι εφαρμογές υποστηρίζει</a:t>
            </a:r>
            <a:r>
              <a:rPr lang="el-GR" sz="2800" b="1" dirty="0" smtClean="0">
                <a:latin typeface="Times New Roman" pitchFamily="18" charset="0"/>
                <a:cs typeface="Times New Roman" pitchFamily="18" charset="0"/>
              </a:rPr>
              <a:t>;</a:t>
            </a:r>
          </a:p>
          <a:p>
            <a:pPr marL="12700" algn="just">
              <a:lnSpc>
                <a:spcPts val="1413"/>
              </a:lnSpc>
            </a:pPr>
            <a:endParaRPr lang="el-GR" sz="2800" b="1" dirty="0" smtClean="0">
              <a:latin typeface="Times New Roman" pitchFamily="18" charset="0"/>
              <a:cs typeface="Times New Roman" pitchFamily="18" charset="0"/>
            </a:endParaRPr>
          </a:p>
          <a:p>
            <a:pPr marL="12700" algn="just">
              <a:lnSpc>
                <a:spcPts val="1413"/>
              </a:lnSpc>
            </a:pPr>
            <a:r>
              <a:rPr lang="el-GR" sz="28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Αυτό  περιορίζεται  από  τη  φαντασία  και  τις  δεξιότητες  κάθε  κατασκευαστή.  Ανάλογα  με  την  εφαρμογή,  περιλαμβάνονται επιπλέον </a:t>
            </a:r>
            <a:r>
              <a:rPr lang="el-GR" sz="2000" dirty="0" err="1" smtClean="0">
                <a:latin typeface="Times New Roman" pitchFamily="18" charset="0"/>
                <a:cs typeface="Times New Roman" pitchFamily="18" charset="0"/>
              </a:rPr>
              <a:t>component</a:t>
            </a:r>
            <a:r>
              <a:rPr lang="el-GR" sz="2000" dirty="0" smtClean="0">
                <a:latin typeface="Times New Roman" pitchFamily="18" charset="0"/>
                <a:cs typeface="Times New Roman" pitchFamily="18" charset="0"/>
              </a:rPr>
              <a:t> ή </a:t>
            </a:r>
            <a:r>
              <a:rPr lang="el-GR" sz="2000" dirty="0" err="1" smtClean="0">
                <a:latin typeface="Times New Roman" pitchFamily="18" charset="0"/>
                <a:cs typeface="Times New Roman" pitchFamily="18" charset="0"/>
              </a:rPr>
              <a:t>module</a:t>
            </a:r>
            <a:r>
              <a:rPr lang="el-GR" sz="2000" dirty="0" smtClean="0">
                <a:latin typeface="Times New Roman" pitchFamily="18" charset="0"/>
                <a:cs typeface="Times New Roman" pitchFamily="18" charset="0"/>
              </a:rPr>
              <a:t> όπως αισθητήρες, ολοκληρωμένα κυκλώματα, μοτέρ, διακόπτες, έτοιμα </a:t>
            </a:r>
            <a:r>
              <a:rPr lang="el-GR" sz="2000" dirty="0" err="1" smtClean="0">
                <a:latin typeface="Times New Roman" pitchFamily="18" charset="0"/>
                <a:cs typeface="Times New Roman" pitchFamily="18" charset="0"/>
              </a:rPr>
              <a:t>shield</a:t>
            </a:r>
            <a:r>
              <a:rPr lang="el-GR" sz="2000" dirty="0" smtClean="0">
                <a:latin typeface="Times New Roman" pitchFamily="18" charset="0"/>
                <a:cs typeface="Times New Roman" pitchFamily="18" charset="0"/>
              </a:rPr>
              <a:t> (όπως GPS, </a:t>
            </a:r>
            <a:r>
              <a:rPr lang="el-GR" sz="2000" dirty="0" err="1" smtClean="0">
                <a:latin typeface="Times New Roman" pitchFamily="18" charset="0"/>
                <a:cs typeface="Times New Roman" pitchFamily="18" charset="0"/>
              </a:rPr>
              <a:t>Ethernet</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WiFi</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sound</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camera</a:t>
            </a:r>
            <a:r>
              <a:rPr lang="el-GR" sz="2000" dirty="0" smtClean="0">
                <a:latin typeface="Times New Roman" pitchFamily="18" charset="0"/>
                <a:cs typeface="Times New Roman" pitchFamily="18" charset="0"/>
              </a:rPr>
              <a:t>, κλπ) και ηλεκτρονικά εξαρτήματα. </a:t>
            </a:r>
          </a:p>
          <a:p>
            <a:pPr marL="12700" algn="just">
              <a:lnSpc>
                <a:spcPts val="1413"/>
              </a:lnSpc>
            </a:pPr>
            <a:endParaRPr lang="el-GR" b="1" dirty="0">
              <a:latin typeface="Times New Roman" pitchFamily="18" charset="0"/>
              <a:cs typeface="Times New Roman" pitchFamily="18" charset="0"/>
            </a:endParaRPr>
          </a:p>
          <a:p>
            <a:pPr marL="12700" algn="just">
              <a:lnSpc>
                <a:spcPts val="1413"/>
              </a:lnSpc>
            </a:pPr>
            <a:r>
              <a:rPr lang="el-GR" b="1" dirty="0" smtClean="0">
                <a:latin typeface="Times New Roman" pitchFamily="18" charset="0"/>
                <a:cs typeface="Times New Roman" pitchFamily="18" charset="0"/>
              </a:rPr>
              <a:t>Μερικές μόνο εφαρμογές είναι: </a:t>
            </a:r>
          </a:p>
          <a:p>
            <a:pPr marL="12700" algn="just">
              <a:lnSpc>
                <a:spcPts val="1413"/>
              </a:lnSpc>
            </a:pPr>
            <a:endParaRPr lang="el-GR" b="1" dirty="0" smtClean="0">
              <a:latin typeface="Times New Roman" pitchFamily="18" charset="0"/>
              <a:cs typeface="Times New Roman" pitchFamily="18" charset="0"/>
            </a:endParaRPr>
          </a:p>
          <a:p>
            <a:pPr marL="12700" algn="just">
              <a:lnSpc>
                <a:spcPts val="1413"/>
              </a:lnSpc>
            </a:pPr>
            <a:r>
              <a:rPr lang="el-GR" sz="2000" dirty="0" smtClean="0">
                <a:latin typeface="Times New Roman" pitchFamily="18" charset="0"/>
                <a:cs typeface="Times New Roman" pitchFamily="18" charset="0"/>
              </a:rPr>
              <a:t>Σύστημα ελέγχου σε ρομποτικά οχήματα και  βραχίονες,                               Συστήματα αυτοματισμού για τον έλεγχο των συσκευών στο σπίτι, Συστήματα ασφάλειας,  Συστήματα μετρήσεων  (θερμοκρασία,  πίεση,  υγρασία,  επιτάχυνση,  ποσότητα  φωτός,  κλπ), Δίκτυα αισθητήρων,   Ηλεκτρονικά   παιχνίδια,   Έξυπνες   εφαρμογές,   Συστήματα   πτητικών   μηχανών,   Συστήματα   εντοπισμού, Συστήματα τηλεμετρίας, Μέτρηση και απεικόνιση μετρήσεων θερμοκρασίας και υγρασίας από διάφορα σημεία του σπιτιού, Μέτρηση, απεικόνιση και παρακολούθηση θερμοκρασίας και άλλων χαρακτηριστικών σε υγρά (π.χ. κρασί), Εποπτεία χώρων και αυτόματη ενημέρωση μέσω </a:t>
            </a:r>
            <a:r>
              <a:rPr lang="el-GR" sz="2000" dirty="0" err="1" smtClean="0">
                <a:latin typeface="Times New Roman" pitchFamily="18" charset="0"/>
                <a:cs typeface="Times New Roman" pitchFamily="18" charset="0"/>
              </a:rPr>
              <a:t>sms</a:t>
            </a:r>
            <a:r>
              <a:rPr lang="el-GR" sz="2000" dirty="0" smtClean="0">
                <a:latin typeface="Times New Roman" pitchFamily="18" charset="0"/>
                <a:cs typeface="Times New Roman" pitchFamily="18" charset="0"/>
              </a:rPr>
              <a:t> σε περιπτώσεις έκτακτης ανάγκης,  Έλεγχος συσκευών με χρήση κινητού τηλεφώνου, Ρομποτικά οχήματα περιπολίας, κλπ</a:t>
            </a:r>
          </a:p>
          <a:p>
            <a:pPr marL="12700" algn="just">
              <a:lnSpc>
                <a:spcPts val="1413"/>
              </a:lnSpc>
            </a:pPr>
            <a:endParaRPr lang="el-GR" sz="2000" dirty="0" smtClean="0">
              <a:latin typeface="Times New Roman" pitchFamily="18" charset="0"/>
              <a:cs typeface="Times New Roman" pitchFamily="18" charset="0"/>
            </a:endParaRPr>
          </a:p>
          <a:p>
            <a:pPr marL="12700" algn="just">
              <a:lnSpc>
                <a:spcPct val="96000"/>
              </a:lnSpc>
              <a:spcBef>
                <a:spcPts val="25"/>
              </a:spcBef>
            </a:pPr>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TotalTime>
  <Words>708</Words>
  <Application>Microsoft Office PowerPoint</Application>
  <PresentationFormat>Προσαρμογή</PresentationFormat>
  <Paragraphs>60</Paragraphs>
  <Slides>5</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Office Theme</vt:lpstr>
      <vt:lpstr>Διαφάνεια 1</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Online2PDF.com</dc:creator>
  <cp:lastModifiedBy>Windows User</cp:lastModifiedBy>
  <cp:revision>11</cp:revision>
  <dcterms:created xsi:type="dcterms:W3CDTF">2015-10-23T21:19:26Z</dcterms:created>
  <dcterms:modified xsi:type="dcterms:W3CDTF">2015-10-26T11:18:56Z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2015-10-23T00:00:00Z</vt:filetime>
  </property>
  <property fmtid="{D5CDD505-2E9C-101B-9397-08002B2CF9AE}" pid="3" name="LastSaved">
    <vt:filetime>2015-10-23T00:00:00Z</vt:filetime>
  </property>
</Properties>
</file>